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672" r:id="rId5"/>
    <p:sldMasterId id="2147483698" r:id="rId6"/>
  </p:sldMasterIdLst>
  <p:notesMasterIdLst>
    <p:notesMasterId r:id="rId34"/>
  </p:notesMasterIdLst>
  <p:handoutMasterIdLst>
    <p:handoutMasterId r:id="rId35"/>
  </p:handoutMasterIdLst>
  <p:sldIdLst>
    <p:sldId id="262" r:id="rId7"/>
    <p:sldId id="264" r:id="rId8"/>
    <p:sldId id="268" r:id="rId9"/>
    <p:sldId id="2142532168" r:id="rId10"/>
    <p:sldId id="265" r:id="rId11"/>
    <p:sldId id="2142531898" r:id="rId12"/>
    <p:sldId id="267" r:id="rId13"/>
    <p:sldId id="2142532577" r:id="rId14"/>
    <p:sldId id="2142532170" r:id="rId15"/>
    <p:sldId id="2142531904" r:id="rId16"/>
    <p:sldId id="2142531902" r:id="rId17"/>
    <p:sldId id="2142532171" r:id="rId18"/>
    <p:sldId id="2142532115" r:id="rId19"/>
    <p:sldId id="2142531909" r:id="rId20"/>
    <p:sldId id="2142531900" r:id="rId21"/>
    <p:sldId id="2142531901" r:id="rId22"/>
    <p:sldId id="263" r:id="rId23"/>
    <p:sldId id="2142531899" r:id="rId24"/>
    <p:sldId id="2142531910" r:id="rId25"/>
    <p:sldId id="2142532173" r:id="rId26"/>
    <p:sldId id="2142532172" r:id="rId27"/>
    <p:sldId id="2142531913" r:id="rId28"/>
    <p:sldId id="2142532174" r:id="rId29"/>
    <p:sldId id="2142532175" r:id="rId30"/>
    <p:sldId id="2142532575" r:id="rId31"/>
    <p:sldId id="2142532576" r:id="rId32"/>
    <p:sldId id="260" r:id="rId33"/>
  </p:sldIdLst>
  <p:sldSz cx="9144000" cy="6858000" type="screen4x3"/>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 userDrawn="1">
          <p15:clr>
            <a:srgbClr val="A4A3A4"/>
          </p15:clr>
        </p15:guide>
        <p15:guide id="2" pos="3960" userDrawn="1">
          <p15:clr>
            <a:srgbClr val="A4A3A4"/>
          </p15:clr>
        </p15:guide>
        <p15:guide id="3" orient="horz" pos="624" userDrawn="1">
          <p15:clr>
            <a:srgbClr val="A4A3A4"/>
          </p15:clr>
        </p15:guide>
        <p15:guide id="4" orient="horz" pos="3720" userDrawn="1">
          <p15:clr>
            <a:srgbClr val="A4A3A4"/>
          </p15:clr>
        </p15:guide>
        <p15:guide id="5" pos="5568" userDrawn="1">
          <p15:clr>
            <a:srgbClr val="A4A3A4"/>
          </p15:clr>
        </p15:guide>
        <p15:guide id="6" orient="horz" pos="1968" userDrawn="1">
          <p15:clr>
            <a:srgbClr val="A4A3A4"/>
          </p15:clr>
        </p15:guide>
        <p15:guide id="7" orient="horz" pos="3504" userDrawn="1">
          <p15:clr>
            <a:srgbClr val="A4A3A4"/>
          </p15:clr>
        </p15:guide>
        <p15:guide id="8" orient="horz" pos="31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700"/>
    <a:srgbClr val="000000"/>
    <a:srgbClr val="414042"/>
    <a:srgbClr val="E6E7E8"/>
    <a:srgbClr val="DDBD15"/>
    <a:srgbClr val="E5BD15"/>
    <a:srgbClr val="0076A3"/>
    <a:srgbClr val="002060"/>
    <a:srgbClr val="002F8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autoAdjust="0"/>
    <p:restoredTop sz="36294" autoAdjust="0"/>
  </p:normalViewPr>
  <p:slideViewPr>
    <p:cSldViewPr snapToGrid="0">
      <p:cViewPr varScale="1">
        <p:scale>
          <a:sx n="101" d="100"/>
          <a:sy n="101" d="100"/>
        </p:scale>
        <p:origin x="810" y="114"/>
      </p:cViewPr>
      <p:guideLst>
        <p:guide orient="horz" pos="432"/>
        <p:guide pos="3960"/>
        <p:guide orient="horz" pos="624"/>
        <p:guide orient="horz" pos="3720"/>
        <p:guide pos="5568"/>
        <p:guide orient="horz" pos="1968"/>
        <p:guide orient="horz" pos="3504"/>
        <p:guide orient="horz" pos="314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79" d="100"/>
          <a:sy n="79" d="100"/>
        </p:scale>
        <p:origin x="293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7" cy="466913"/>
          </a:xfrm>
          <a:prstGeom prst="rect">
            <a:avLst/>
          </a:prstGeom>
        </p:spPr>
        <p:txBody>
          <a:bodyPr vert="horz" lIns="93287" tIns="46643" rIns="93287" bIns="46643" rtlCol="0"/>
          <a:lstStyle>
            <a:lvl1pPr algn="l">
              <a:defRPr sz="1200"/>
            </a:lvl1pPr>
          </a:lstStyle>
          <a:p>
            <a:endParaRPr lang="en-US"/>
          </a:p>
        </p:txBody>
      </p:sp>
      <p:sp>
        <p:nvSpPr>
          <p:cNvPr id="3" name="Date Placeholder 2"/>
          <p:cNvSpPr>
            <a:spLocks noGrp="1"/>
          </p:cNvSpPr>
          <p:nvPr>
            <p:ph type="dt" sz="quarter" idx="1"/>
          </p:nvPr>
        </p:nvSpPr>
        <p:spPr>
          <a:xfrm>
            <a:off x="3976334" y="0"/>
            <a:ext cx="3041967" cy="466913"/>
          </a:xfrm>
          <a:prstGeom prst="rect">
            <a:avLst/>
          </a:prstGeom>
        </p:spPr>
        <p:txBody>
          <a:bodyPr vert="horz" lIns="93287" tIns="46643" rIns="93287" bIns="46643" rtlCol="0"/>
          <a:lstStyle>
            <a:lvl1pPr algn="r">
              <a:defRPr sz="1200"/>
            </a:lvl1pPr>
          </a:lstStyle>
          <a:p>
            <a:fld id="{9447B1CE-3B17-4955-8832-F2CBB02D3529}" type="datetimeFigureOut">
              <a:rPr lang="en-US" smtClean="0"/>
              <a:t>4/3/2024</a:t>
            </a:fld>
            <a:endParaRPr lang="en-US"/>
          </a:p>
        </p:txBody>
      </p:sp>
      <p:sp>
        <p:nvSpPr>
          <p:cNvPr id="4" name="Footer Placeholder 3"/>
          <p:cNvSpPr>
            <a:spLocks noGrp="1"/>
          </p:cNvSpPr>
          <p:nvPr>
            <p:ph type="ftr" sz="quarter" idx="2"/>
          </p:nvPr>
        </p:nvSpPr>
        <p:spPr>
          <a:xfrm>
            <a:off x="1" y="8839015"/>
            <a:ext cx="3041967" cy="466912"/>
          </a:xfrm>
          <a:prstGeom prst="rect">
            <a:avLst/>
          </a:prstGeom>
        </p:spPr>
        <p:txBody>
          <a:bodyPr vert="horz" lIns="93287" tIns="46643" rIns="93287" bIns="46643" rtlCol="0" anchor="b"/>
          <a:lstStyle>
            <a:lvl1pPr algn="l">
              <a:defRPr sz="1200"/>
            </a:lvl1pPr>
          </a:lstStyle>
          <a:p>
            <a:endParaRPr lang="en-US"/>
          </a:p>
        </p:txBody>
      </p:sp>
      <p:sp>
        <p:nvSpPr>
          <p:cNvPr id="5" name="Slide Number Placeholder 4"/>
          <p:cNvSpPr>
            <a:spLocks noGrp="1"/>
          </p:cNvSpPr>
          <p:nvPr>
            <p:ph type="sldNum" sz="quarter" idx="3"/>
          </p:nvPr>
        </p:nvSpPr>
        <p:spPr>
          <a:xfrm>
            <a:off x="3976334" y="8839015"/>
            <a:ext cx="3041967" cy="466912"/>
          </a:xfrm>
          <a:prstGeom prst="rect">
            <a:avLst/>
          </a:prstGeom>
        </p:spPr>
        <p:txBody>
          <a:bodyPr vert="horz" lIns="93287" tIns="46643" rIns="93287" bIns="46643" rtlCol="0" anchor="b"/>
          <a:lstStyle>
            <a:lvl1pPr algn="r">
              <a:defRPr sz="1200"/>
            </a:lvl1pPr>
          </a:lstStyle>
          <a:p>
            <a:fld id="{9AF2E227-8179-4484-9A99-BCCB14DE4957}" type="slidenum">
              <a:rPr lang="en-US" smtClean="0"/>
              <a:t>‹#›</a:t>
            </a:fld>
            <a:endParaRPr lang="en-US"/>
          </a:p>
        </p:txBody>
      </p:sp>
    </p:spTree>
    <p:extLst>
      <p:ext uri="{BB962C8B-B14F-4D97-AF65-F5344CB8AC3E}">
        <p14:creationId xmlns:p14="http://schemas.microsoft.com/office/powerpoint/2010/main" val="4143174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7" cy="279178"/>
          </a:xfrm>
          <a:prstGeom prst="rect">
            <a:avLst/>
          </a:prstGeom>
        </p:spPr>
        <p:txBody>
          <a:bodyPr vert="horz" lIns="93287" tIns="46643" rIns="93287" bIns="46643" rtlCol="0"/>
          <a:lstStyle>
            <a:lvl1pPr algn="l">
              <a:defRPr sz="1200"/>
            </a:lvl1pPr>
          </a:lstStyle>
          <a:p>
            <a:endParaRPr lang="en-US" dirty="0"/>
          </a:p>
        </p:txBody>
      </p:sp>
      <p:sp>
        <p:nvSpPr>
          <p:cNvPr id="3" name="Date Placeholder 2"/>
          <p:cNvSpPr>
            <a:spLocks noGrp="1"/>
          </p:cNvSpPr>
          <p:nvPr>
            <p:ph type="dt" idx="1"/>
          </p:nvPr>
        </p:nvSpPr>
        <p:spPr>
          <a:xfrm>
            <a:off x="3976334" y="0"/>
            <a:ext cx="3041967" cy="279178"/>
          </a:xfrm>
          <a:prstGeom prst="rect">
            <a:avLst/>
          </a:prstGeom>
        </p:spPr>
        <p:txBody>
          <a:bodyPr vert="horz" lIns="93287" tIns="46643" rIns="93287" bIns="46643" rtlCol="0"/>
          <a:lstStyle>
            <a:lvl1pPr algn="r">
              <a:defRPr sz="1200"/>
            </a:lvl1pPr>
          </a:lstStyle>
          <a:p>
            <a:fld id="{352C30E3-DE1F-4117-9557-DA92E6C8B57D}" type="datetimeFigureOut">
              <a:rPr lang="en-US" smtClean="0"/>
              <a:t>4/3/2024</a:t>
            </a:fld>
            <a:endParaRPr lang="en-US"/>
          </a:p>
        </p:txBody>
      </p:sp>
      <p:sp>
        <p:nvSpPr>
          <p:cNvPr id="4" name="Slide Image Placeholder 3"/>
          <p:cNvSpPr>
            <a:spLocks noGrp="1" noRot="1" noChangeAspect="1"/>
          </p:cNvSpPr>
          <p:nvPr>
            <p:ph type="sldImg" idx="2"/>
          </p:nvPr>
        </p:nvSpPr>
        <p:spPr>
          <a:xfrm>
            <a:off x="252413" y="279400"/>
            <a:ext cx="6515100" cy="4886325"/>
          </a:xfrm>
          <a:prstGeom prst="rect">
            <a:avLst/>
          </a:prstGeom>
          <a:noFill/>
          <a:ln w="12700">
            <a:solidFill>
              <a:prstClr val="black"/>
            </a:solidFill>
          </a:ln>
        </p:spPr>
        <p:txBody>
          <a:bodyPr vert="horz" lIns="93287" tIns="46643" rIns="93287" bIns="46643" rtlCol="0" anchor="ctr"/>
          <a:lstStyle/>
          <a:p>
            <a:endParaRPr lang="en-US"/>
          </a:p>
        </p:txBody>
      </p:sp>
      <p:sp>
        <p:nvSpPr>
          <p:cNvPr id="5" name="Notes Placeholder 4"/>
          <p:cNvSpPr>
            <a:spLocks noGrp="1"/>
          </p:cNvSpPr>
          <p:nvPr>
            <p:ph type="body" sz="quarter" idx="3"/>
          </p:nvPr>
        </p:nvSpPr>
        <p:spPr>
          <a:xfrm>
            <a:off x="233998" y="5211319"/>
            <a:ext cx="6551930" cy="3815429"/>
          </a:xfrm>
          <a:prstGeom prst="rect">
            <a:avLst/>
          </a:prstGeom>
        </p:spPr>
        <p:txBody>
          <a:bodyPr vert="horz" lIns="93287" tIns="46643" rIns="93287" bIns="46643"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026748"/>
            <a:ext cx="3041967" cy="279178"/>
          </a:xfrm>
          <a:prstGeom prst="rect">
            <a:avLst/>
          </a:prstGeom>
        </p:spPr>
        <p:txBody>
          <a:bodyPr vert="horz" lIns="93287" tIns="46643" rIns="93287" bIns="46643" rtlCol="0" anchor="b"/>
          <a:lstStyle>
            <a:lvl1pPr algn="l">
              <a:defRPr sz="1200"/>
            </a:lvl1pPr>
          </a:lstStyle>
          <a:p>
            <a:endParaRPr lang="en-US"/>
          </a:p>
        </p:txBody>
      </p:sp>
      <p:sp>
        <p:nvSpPr>
          <p:cNvPr id="7" name="Slide Number Placeholder 6"/>
          <p:cNvSpPr>
            <a:spLocks noGrp="1"/>
          </p:cNvSpPr>
          <p:nvPr>
            <p:ph type="sldNum" sz="quarter" idx="5"/>
          </p:nvPr>
        </p:nvSpPr>
        <p:spPr>
          <a:xfrm>
            <a:off x="3976334" y="9026747"/>
            <a:ext cx="3041967" cy="279178"/>
          </a:xfrm>
          <a:prstGeom prst="rect">
            <a:avLst/>
          </a:prstGeom>
        </p:spPr>
        <p:txBody>
          <a:bodyPr vert="horz" lIns="93287" tIns="46643" rIns="93287" bIns="46643" rtlCol="0" anchor="b"/>
          <a:lstStyle>
            <a:lvl1pPr algn="r">
              <a:defRPr sz="1200"/>
            </a:lvl1pPr>
          </a:lstStyle>
          <a:p>
            <a:fld id="{E2CA5C0E-4909-4CFA-9D5C-28EC43D03F21}" type="slidenum">
              <a:rPr lang="en-US" smtClean="0"/>
              <a:t>‹#›</a:t>
            </a:fld>
            <a:endParaRPr lang="en-US"/>
          </a:p>
        </p:txBody>
      </p:sp>
    </p:spTree>
    <p:extLst>
      <p:ext uri="{BB962C8B-B14F-4D97-AF65-F5344CB8AC3E}">
        <p14:creationId xmlns:p14="http://schemas.microsoft.com/office/powerpoint/2010/main" val="4162641323"/>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spcBef>
        <a:spcPts val="1200"/>
      </a:spcBef>
      <a:buFont typeface="Arial" panose="020B0604020202020204" pitchFamily="34" charset="0"/>
      <a:buChar char="•"/>
      <a:defRPr sz="1400" kern="1200">
        <a:solidFill>
          <a:schemeClr val="tx1"/>
        </a:solidFill>
        <a:latin typeface="+mn-lt"/>
        <a:ea typeface="+mn-ea"/>
        <a:cs typeface="+mn-cs"/>
      </a:defRPr>
    </a:lvl1pPr>
    <a:lvl2pPr marL="514350" indent="-17145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2pPr>
    <a:lvl3pPr marL="852488" indent="-171450" algn="l" defTabSz="914400" rtl="0" eaLnBrk="1" latinLnBrk="0" hangingPunct="1">
      <a:spcBef>
        <a:spcPts val="600"/>
      </a:spcBef>
      <a:buFont typeface="Arial" panose="020B0604020202020204" pitchFamily="34" charset="0"/>
      <a:buChar char="•"/>
      <a:defRPr sz="1200" kern="1200">
        <a:solidFill>
          <a:schemeClr val="tx1"/>
        </a:solidFill>
        <a:latin typeface="+mn-lt"/>
        <a:ea typeface="+mn-ea"/>
        <a:cs typeface="+mn-cs"/>
      </a:defRPr>
    </a:lvl3pPr>
    <a:lvl4pPr marL="1201738" indent="-171450" algn="l" defTabSz="914400" rtl="0" eaLnBrk="1" latinLnBrk="0" hangingPunct="1">
      <a:spcBef>
        <a:spcPts val="600"/>
      </a:spcBef>
      <a:buFont typeface="Arial" panose="020B0604020202020204" pitchFamily="34" charset="0"/>
      <a:buChar char="–"/>
      <a:defRPr sz="1200" kern="1200">
        <a:solidFill>
          <a:schemeClr val="tx1"/>
        </a:solidFill>
        <a:latin typeface="+mn-lt"/>
        <a:ea typeface="+mn-ea"/>
        <a:cs typeface="+mn-cs"/>
      </a:defRPr>
    </a:lvl4pPr>
    <a:lvl5pPr marL="1541463" indent="-171450" algn="l" defTabSz="914400" rtl="0" eaLnBrk="1" latinLnBrk="0" hangingPunct="1">
      <a:spcBef>
        <a:spcPts val="600"/>
      </a:spcBef>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vidshub.net/video/789648/vadm-michelle-c-skubic-dla-director-dla-strategic-plan-2021-open-captio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go.usa.gov/xH34C"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a:t>
            </a:fld>
            <a:endParaRPr lang="en-US"/>
          </a:p>
        </p:txBody>
      </p:sp>
    </p:spTree>
    <p:extLst>
      <p:ext uri="{BB962C8B-B14F-4D97-AF65-F5344CB8AC3E}">
        <p14:creationId xmlns:p14="http://schemas.microsoft.com/office/powerpoint/2010/main" val="2938359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174912" indent="-174912">
              <a:spcBef>
                <a:spcPts val="0"/>
              </a:spcBef>
            </a:pPr>
            <a:r>
              <a:rPr lang="en-US" dirty="0">
                <a:effectLst/>
                <a:latin typeface="+mn-lt"/>
                <a:ea typeface="Calibri" panose="020F0502020204030204" pitchFamily="34" charset="0"/>
              </a:rPr>
              <a:t>DLA Aviation employs more than </a:t>
            </a:r>
            <a:r>
              <a:rPr lang="en-US" b="1" dirty="0">
                <a:effectLst/>
                <a:latin typeface="+mn-lt"/>
                <a:ea typeface="Calibri" panose="020F0502020204030204" pitchFamily="34" charset="0"/>
              </a:rPr>
              <a:t>4,000 civilian and military personnel in 18 locations </a:t>
            </a:r>
            <a:r>
              <a:rPr lang="en-US" dirty="0">
                <a:effectLst/>
                <a:latin typeface="+mn-lt"/>
                <a:ea typeface="Calibri" panose="020F0502020204030204" pitchFamily="34" charset="0"/>
              </a:rPr>
              <a:t>across the United States. We provide aviation weapons systems and environmental logistics support to the defense aviation community and other governmental customers. DLA Aviation supports more than </a:t>
            </a:r>
            <a:r>
              <a:rPr lang="en-US" b="1" dirty="0">
                <a:effectLst/>
                <a:latin typeface="+mn-lt"/>
                <a:ea typeface="Calibri" panose="020F0502020204030204" pitchFamily="34" charset="0"/>
              </a:rPr>
              <a:t>13,500 joint aircraft, 450 intercontinental ballistic missiles, and host of other weapons systems, </a:t>
            </a:r>
            <a:r>
              <a:rPr lang="en-US" dirty="0">
                <a:effectLst/>
                <a:latin typeface="+mn-lt"/>
                <a:ea typeface="Calibri" panose="020F0502020204030204" pitchFamily="34" charset="0"/>
              </a:rPr>
              <a:t>and is the U.S. military’s integrated material manager for more than 1.7 million national stock number items, industrial retail supply and depot-level reparable acquisitions.</a:t>
            </a:r>
          </a:p>
          <a:p>
            <a:pPr marL="174912" indent="-174912" defTabSz="932864">
              <a:spcBef>
                <a:spcPts val="0"/>
              </a:spcBef>
              <a:defRPr/>
            </a:pPr>
            <a:r>
              <a:rPr lang="en-US" sz="1200" dirty="0">
                <a:solidFill>
                  <a:prstClr val="black"/>
                </a:solidFill>
              </a:rPr>
              <a:t>A proven performer, </a:t>
            </a:r>
            <a:r>
              <a:rPr lang="en-US" sz="1200" b="1" dirty="0">
                <a:solidFill>
                  <a:prstClr val="black"/>
                </a:solidFill>
              </a:rPr>
              <a:t>DLA Aviation had $4,943 billion in sales during fiscal year 2021, processed 3.9 million customer orders during the year; </a:t>
            </a:r>
            <a:r>
              <a:rPr lang="en-US" sz="1200" dirty="0">
                <a:solidFill>
                  <a:prstClr val="black"/>
                </a:solidFill>
              </a:rPr>
              <a:t>and conducted business with more than </a:t>
            </a:r>
            <a:r>
              <a:rPr lang="en-US" sz="1200" b="1" dirty="0">
                <a:solidFill>
                  <a:prstClr val="black"/>
                </a:solidFill>
              </a:rPr>
              <a:t>3,400 suppliers as part of its support to its 12,287 customers.</a:t>
            </a:r>
          </a:p>
          <a:p>
            <a:pPr marL="174912" indent="-174912" defTabSz="932864">
              <a:spcBef>
                <a:spcPts val="0"/>
              </a:spcBef>
              <a:defRPr/>
            </a:pPr>
            <a:r>
              <a:rPr lang="en-US" sz="1200" dirty="0">
                <a:solidFill>
                  <a:prstClr val="black"/>
                </a:solidFill>
              </a:rPr>
              <a:t>DLA Aviation’s primary mission is to support the warfighter by providing Aviation repair parts and components to include engine components, airframe structural parts, flight safety equipment, electrical components, lighting, bearings, cables, and other commodity items.</a:t>
            </a:r>
          </a:p>
          <a:p>
            <a:pPr marL="174912" indent="-174912" defTabSz="932864">
              <a:spcBef>
                <a:spcPts val="0"/>
              </a:spcBef>
              <a:defRPr/>
            </a:pPr>
            <a:r>
              <a:rPr lang="en-US" sz="1200" dirty="0">
                <a:solidFill>
                  <a:prstClr val="black"/>
                </a:solidFill>
              </a:rPr>
              <a:t>DLA Aviation is responsible for supply at six major industrial maintenance, repair, and overhaul facilities, and for storage operations at three. DLA Aviation also operates five depot-level reparable procurement organizations.</a:t>
            </a:r>
          </a:p>
          <a:p>
            <a:pPr marL="174912" indent="-174912" defTabSz="932864">
              <a:spcBef>
                <a:spcPts val="0"/>
              </a:spcBef>
              <a:defRPr/>
            </a:pPr>
            <a:r>
              <a:rPr lang="en-US" sz="1200" dirty="0">
                <a:solidFill>
                  <a:prstClr val="black"/>
                </a:solidFill>
              </a:rPr>
              <a:t>DLA Aviation delivers unique customer support capabilities through its Industrial Plant Equipment Services and Mapping Customer Operations Divisions. IPES operates the only industrial plant equipment management facility and maintenance depot in the federal government dedicated to procuring, rebuilding, retrofitting, and repairing metalworking machinery for the Department of Defense and other federal agencies. Mapping Customer Operations provide exceptional supply and demand chain support by providing aeronautical, digital, hydrographic, and topographic maps to geospatial intelligence customers.</a:t>
            </a:r>
          </a:p>
          <a:p>
            <a:pPr marL="174912" indent="-174912" defTabSz="932864">
              <a:spcBef>
                <a:spcPts val="0"/>
              </a:spcBef>
              <a:defRPr/>
            </a:pPr>
            <a:r>
              <a:rPr lang="en-US" sz="1200" dirty="0">
                <a:solidFill>
                  <a:prstClr val="black"/>
                </a:solidFill>
              </a:rPr>
              <a:t>DLA Aviation plays a pivotal role in supporting our soldiers, Marines, sailors, airmen, and other customers by providing targeted solutions and full-spectrum logistics support. </a:t>
            </a:r>
          </a:p>
          <a:p>
            <a:pPr marL="174912" indent="-174912" defTabSz="932864">
              <a:spcBef>
                <a:spcPts val="0"/>
              </a:spcBef>
              <a:defRPr/>
            </a:pPr>
            <a:r>
              <a:rPr lang="en-US" sz="1200" dirty="0">
                <a:solidFill>
                  <a:prstClr val="black"/>
                </a:solidFill>
              </a:rPr>
              <a:t>DLA Aviation also provides some unique services to warfighters and other customers such as FEMA, Department of the Interior, etc. </a:t>
            </a:r>
          </a:p>
          <a:p>
            <a:pPr marL="174912" indent="-174912" defTabSz="932864">
              <a:spcBef>
                <a:spcPts val="0"/>
              </a:spcBef>
              <a:defRPr/>
            </a:pPr>
            <a:r>
              <a:rPr lang="en-US" sz="1200" dirty="0">
                <a:solidFill>
                  <a:prstClr val="black"/>
                </a:solidFill>
              </a:rPr>
              <a:t>These unique services include:</a:t>
            </a:r>
          </a:p>
          <a:p>
            <a:pPr marL="641343" lvl="1" indent="-174912" defTabSz="932864">
              <a:spcBef>
                <a:spcPts val="0"/>
              </a:spcBef>
              <a:buFont typeface="Courier New" panose="02070309020205020404" pitchFamily="49" charset="0"/>
              <a:buChar char="­"/>
              <a:defRPr/>
            </a:pPr>
            <a:r>
              <a:rPr lang="en-US" sz="1200" dirty="0">
                <a:solidFill>
                  <a:prstClr val="black"/>
                </a:solidFill>
              </a:rPr>
              <a:t>The DLA HAZMIN and Green Products team under the Aviation Supply Chain’s Engineering Directorate has the mission to support DOD’s Sustainability Policy by helping DLA’s military customers to “Buy Green.” The team provides technical assistance and logistics guidance to its military service customers with respect to Pollution Prevention Programs, Green Products, and overall sustainability issues. </a:t>
            </a:r>
          </a:p>
          <a:p>
            <a:pPr marL="641343" lvl="1" indent="-174912" defTabSz="932864">
              <a:spcBef>
                <a:spcPts val="0"/>
              </a:spcBef>
              <a:buFont typeface="Courier New" panose="02070309020205020404" pitchFamily="49" charset="0"/>
              <a:buChar char="­"/>
              <a:defRPr/>
            </a:pPr>
            <a:r>
              <a:rPr lang="en-US" sz="1200" dirty="0">
                <a:solidFill>
                  <a:prstClr val="black"/>
                </a:solidFill>
              </a:rPr>
              <a:t>Examples include: Recycled content products, Less toxic and low VOC products, Energy and water-conserving products, Bio-based products, and alternatives to hazardous items such as lead, mercury and cadmium. </a:t>
            </a:r>
          </a:p>
          <a:p>
            <a:pPr marL="641343" lvl="1" indent="-174912" defTabSz="932864">
              <a:spcBef>
                <a:spcPts val="0"/>
              </a:spcBef>
              <a:buFont typeface="Courier New" panose="02070309020205020404" pitchFamily="49" charset="0"/>
              <a:buChar char="­"/>
              <a:defRPr/>
            </a:pPr>
            <a:r>
              <a:rPr lang="en-US" sz="1200" dirty="0">
                <a:solidFill>
                  <a:prstClr val="black"/>
                </a:solidFill>
              </a:rPr>
              <a:t>The ODS Reserve is DOD's central manager for the turn-in, storage, reclamation and issuance of mission-critical ODS for all of the military services and the Coast Guard. The Reserve provides the DOD the capability to recover and centrally receive, reclaim, store and issue ODS.</a:t>
            </a:r>
          </a:p>
          <a:p>
            <a:pPr marL="641343" lvl="1" indent="-174912" defTabSz="932864">
              <a:spcBef>
                <a:spcPts val="0"/>
              </a:spcBef>
              <a:buFont typeface="Courier New" panose="02070309020205020404" pitchFamily="49" charset="0"/>
              <a:buChar char="­"/>
              <a:defRPr/>
            </a:pPr>
            <a:r>
              <a:rPr lang="en-US" sz="1200" dirty="0">
                <a:solidFill>
                  <a:prstClr val="black"/>
                </a:solidFill>
              </a:rPr>
              <a:t>The Hazardous Materials Information Resource System (HMIRS) is the central repository for information on hazardous materials used by DOD.   HMIRS is an automated system containing Safety Data Sheets (SDS) information and item-specific value-added data such as transportation, logistics, and disposal procedures and OSHA-compliant hazardous warning label information. HAZMAT HELPLINE provides technical assistance on day-to-day regulated materials issues via a helpline through web, e-mail, or telephone in the areas of Environment, Occupational Safety &amp; Health, Transportation, Packaging, Storage-Handling, Pollution Prevention, and Logistics.</a:t>
            </a:r>
          </a:p>
          <a:p>
            <a:endParaRPr lang="en-US" dirty="0">
              <a:latin typeface="+mn-lt"/>
            </a:endParaRPr>
          </a:p>
          <a:p>
            <a:pPr marL="0" indent="0">
              <a:buNone/>
            </a:pPr>
            <a:r>
              <a:rPr lang="en-US" dirty="0">
                <a:latin typeface="+mn-lt"/>
              </a:rPr>
              <a:t>As of July 2022</a:t>
            </a:r>
          </a:p>
        </p:txBody>
      </p:sp>
      <p:sp>
        <p:nvSpPr>
          <p:cNvPr id="4" name="Slide Number Placeholder 3"/>
          <p:cNvSpPr>
            <a:spLocks noGrp="1"/>
          </p:cNvSpPr>
          <p:nvPr>
            <p:ph type="sldNum" sz="quarter" idx="5"/>
          </p:nvPr>
        </p:nvSpPr>
        <p:spPr/>
        <p:txBody>
          <a:bodyPr/>
          <a:lstStyle/>
          <a:p>
            <a:fld id="{E2CA5C0E-4909-4CFA-9D5C-28EC43D03F21}" type="slidenum">
              <a:rPr lang="en-US" smtClean="0"/>
              <a:t>10</a:t>
            </a:fld>
            <a:endParaRPr lang="en-US"/>
          </a:p>
        </p:txBody>
      </p:sp>
    </p:spTree>
    <p:extLst>
      <p:ext uri="{BB962C8B-B14F-4D97-AF65-F5344CB8AC3E}">
        <p14:creationId xmlns:p14="http://schemas.microsoft.com/office/powerpoint/2010/main" val="1503879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spcBef>
                <a:spcPts val="0"/>
              </a:spcBef>
              <a:buNone/>
            </a:pPr>
            <a:r>
              <a:rPr lang="en-US" altLang="en-US" dirty="0">
                <a:latin typeface="Arial" pitchFamily="34" charset="0"/>
              </a:rPr>
              <a:t>Throughout the world, DLA Land and Maritime is known to more than </a:t>
            </a:r>
            <a:r>
              <a:rPr lang="en-US" altLang="en-US" b="1" dirty="0">
                <a:latin typeface="Arial" pitchFamily="34" charset="0"/>
              </a:rPr>
              <a:t>25,000</a:t>
            </a:r>
            <a:r>
              <a:rPr lang="en-US" altLang="en-US" dirty="0">
                <a:latin typeface="Arial" pitchFamily="34" charset="0"/>
              </a:rPr>
              <a:t> military and civilian customers and 10,000 contractors, as one of the largest suppliers of weapons systems spare parts. </a:t>
            </a:r>
          </a:p>
          <a:p>
            <a:pPr marL="0" indent="0">
              <a:spcBef>
                <a:spcPts val="0"/>
              </a:spcBef>
              <a:buNone/>
            </a:pPr>
            <a:endParaRPr lang="en-US" altLang="en-US" dirty="0">
              <a:latin typeface="Arial" pitchFamily="34" charset="0"/>
            </a:endParaRPr>
          </a:p>
          <a:p>
            <a:pPr marL="0" indent="0">
              <a:spcBef>
                <a:spcPts val="0"/>
              </a:spcBef>
              <a:buNone/>
            </a:pPr>
            <a:r>
              <a:rPr lang="en-US" altLang="en-US" dirty="0">
                <a:latin typeface="Arial" pitchFamily="34" charset="0"/>
              </a:rPr>
              <a:t>DLA Land and Maritime manages 2 million items, awards more than 322,000 contracts annually, supports nearly 1,800 weapons systems, and handles more than 9 million orders annually, with annual sales topping $4 billion.</a:t>
            </a:r>
          </a:p>
          <a:p>
            <a:pPr marL="0" indent="0">
              <a:spcBef>
                <a:spcPts val="0"/>
              </a:spcBef>
              <a:buNone/>
            </a:pPr>
            <a:endParaRPr lang="en-US" altLang="en-US" dirty="0">
              <a:latin typeface="Arial" pitchFamily="34" charset="0"/>
            </a:endParaRPr>
          </a:p>
          <a:p>
            <a:pPr marL="0" indent="0">
              <a:spcBef>
                <a:spcPts val="0"/>
              </a:spcBef>
              <a:buNone/>
            </a:pPr>
            <a:r>
              <a:rPr lang="en-US" altLang="en-US" dirty="0">
                <a:latin typeface="Arial" pitchFamily="34" charset="0"/>
              </a:rPr>
              <a:t>Land and Maritime was the first inventory control point in DLA to develop a weapons systems approach toward materiel management. Weapons systems management is now standard procedure in DLA, and Land and Maritime is the lead ICP for land, maritime and missile weapons systems. </a:t>
            </a:r>
          </a:p>
          <a:p>
            <a:pPr marL="0" indent="0">
              <a:spcBef>
                <a:spcPts val="0"/>
              </a:spcBef>
              <a:buNone/>
            </a:pPr>
            <a:endParaRPr lang="en-US" altLang="en-US" dirty="0">
              <a:latin typeface="Arial" pitchFamily="34" charset="0"/>
            </a:endParaRPr>
          </a:p>
          <a:p>
            <a:pPr marL="0" indent="0">
              <a:spcBef>
                <a:spcPts val="0"/>
              </a:spcBef>
              <a:buNone/>
            </a:pPr>
            <a:r>
              <a:rPr lang="en-US" altLang="en-US" dirty="0">
                <a:latin typeface="Arial" pitchFamily="34" charset="0"/>
              </a:rPr>
              <a:t>Today, having transformed from being a wholesaler to an end-to-end supply chain manager, DLA Land and Maritime's state-of-the-art systems connect business processes from the supplier to the customer through the Land and Maritime supply and demand chains.</a:t>
            </a:r>
          </a:p>
          <a:p>
            <a:pPr marL="0" indent="0">
              <a:spcBef>
                <a:spcPts val="0"/>
              </a:spcBef>
              <a:buNone/>
            </a:pPr>
            <a:endParaRPr lang="en-US" altLang="en-US" dirty="0">
              <a:latin typeface="Arial" charset="0"/>
            </a:endParaRPr>
          </a:p>
          <a:p>
            <a:pPr marL="0" indent="0">
              <a:spcBef>
                <a:spcPts val="0"/>
              </a:spcBef>
              <a:buNone/>
            </a:pPr>
            <a:r>
              <a:rPr lang="en-US" altLang="en-US" dirty="0">
                <a:latin typeface="Arial" charset="0"/>
              </a:rPr>
              <a:t>As of June 2022</a:t>
            </a:r>
            <a:endParaRPr lang="en-US" altLang="en-US" dirty="0">
              <a:latin typeface="Arial" pitchFamily="34" charset="0"/>
            </a:endParaRPr>
          </a:p>
          <a:p>
            <a:pPr eaLnBrk="1" hangingPunct="1">
              <a:spcBef>
                <a:spcPct val="0"/>
              </a:spcBef>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11</a:t>
            </a:fld>
            <a:endParaRPr lang="en-US"/>
          </a:p>
        </p:txBody>
      </p:sp>
    </p:spTree>
    <p:extLst>
      <p:ext uri="{BB962C8B-B14F-4D97-AF65-F5344CB8AC3E}">
        <p14:creationId xmlns:p14="http://schemas.microsoft.com/office/powerpoint/2010/main" val="2381768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spcBef>
                <a:spcPts val="0"/>
              </a:spcBef>
              <a:buNone/>
            </a:pPr>
            <a:r>
              <a:rPr lang="en-US" dirty="0">
                <a:cs typeface="Arial" panose="020B0604020202020204" pitchFamily="34" charset="0"/>
              </a:rPr>
              <a:t>DLA Energy provides energy to the military services, the Department of Defense and other federal agencies at more than 4,000 locations worldwide. </a:t>
            </a:r>
            <a:r>
              <a:rPr lang="en-US" b="1" dirty="0">
                <a:cs typeface="Arial" panose="020B0604020202020204" pitchFamily="34" charset="0"/>
              </a:rPr>
              <a:t>In fiscal year 2021</a:t>
            </a:r>
            <a:r>
              <a:rPr lang="en-US" dirty="0">
                <a:cs typeface="Arial" panose="020B0604020202020204" pitchFamily="34" charset="0"/>
              </a:rPr>
              <a:t>, DLA Energy recorded approximately $</a:t>
            </a:r>
            <a:r>
              <a:rPr lang="en-US" b="1" dirty="0">
                <a:cs typeface="Arial" panose="020B0604020202020204" pitchFamily="34" charset="0"/>
              </a:rPr>
              <a:t>8.8 billion in sales and issued a total of 3.7 billion gallons of fuel</a:t>
            </a:r>
            <a:r>
              <a:rPr lang="en-US" dirty="0">
                <a:cs typeface="Arial" panose="020B0604020202020204" pitchFamily="34" charset="0"/>
              </a:rPr>
              <a:t>. In addition, $740M in Whole-of-Government support, $872.8M sold via Fuel Card Program.</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procures petroleum products – jet fuels, aviation and automotive gasoline, heating oil and lubricants.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In addition to providing extensive contracting and technical support for the privatization of installation utility systems, including electric, natural gas, water and wastewater systems, DLA Energy performs the centralized contract administration function for the utility service contracts, which can last up to 50 years.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supports commodities and services including coal, natural gas, electricity, renewable energy, energy savings performance contracts and long term renewable energy project development.</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DLA Energy Aerospace Energy manages the worldwide acquisition of missile and rocket fuels, propellants for systems to include satellites and aerostats, as well as aviator’s breathing oxygen and other bulk industrial gases.</a:t>
            </a:r>
          </a:p>
          <a:p>
            <a:pPr marL="0" indent="0">
              <a:spcBef>
                <a:spcPts val="0"/>
              </a:spcBef>
              <a:buNone/>
            </a:pPr>
            <a:endParaRPr lang="en-US" dirty="0">
              <a:cs typeface="Arial" panose="020B0604020202020204" pitchFamily="34" charset="0"/>
            </a:endParaRPr>
          </a:p>
          <a:p>
            <a:pPr marL="0" indent="0">
              <a:spcBef>
                <a:spcPts val="0"/>
              </a:spcBef>
              <a:buNone/>
            </a:pPr>
            <a:r>
              <a:rPr lang="en-US" dirty="0">
                <a:cs typeface="Arial" panose="020B0604020202020204" pitchFamily="34" charset="0"/>
              </a:rPr>
              <a:t>As of June 2022</a:t>
            </a:r>
            <a:endParaRPr lang="en-US" b="1" dirty="0">
              <a:cs typeface="Arial" panose="020B0604020202020204" pitchFamily="34" charset="0"/>
            </a:endParaRPr>
          </a:p>
          <a:p>
            <a:pPr>
              <a:spcBef>
                <a:spcPts val="0"/>
              </a:spcBef>
            </a:pP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12</a:t>
            </a:fld>
            <a:endParaRPr lang="en-US"/>
          </a:p>
        </p:txBody>
      </p:sp>
    </p:spTree>
    <p:extLst>
      <p:ext uri="{BB962C8B-B14F-4D97-AF65-F5344CB8AC3E}">
        <p14:creationId xmlns:p14="http://schemas.microsoft.com/office/powerpoint/2010/main" val="1569280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279400"/>
            <a:ext cx="6516688" cy="4887913"/>
          </a:xfrm>
        </p:spPr>
      </p:sp>
      <p:sp>
        <p:nvSpPr>
          <p:cNvPr id="3" name="Notes Placeholder 2"/>
          <p:cNvSpPr>
            <a:spLocks noGrp="1"/>
          </p:cNvSpPr>
          <p:nvPr>
            <p:ph type="body" idx="1"/>
          </p:nvPr>
        </p:nvSpPr>
        <p:spPr>
          <a:xfrm>
            <a:off x="701993" y="5362215"/>
            <a:ext cx="5615940" cy="3664208"/>
          </a:xfrm>
        </p:spPr>
        <p:txBody>
          <a:bodyPr/>
          <a:lstStyle/>
          <a:p>
            <a:pPr marL="0" indent="0">
              <a:buNone/>
            </a:pPr>
            <a:r>
              <a:rPr lang="en-US" dirty="0"/>
              <a:t>DLA Distribution employs almost 10,000 people and has more than 50 locations worldwide. Those locations include distribution centers, an expeditionary team that serves as a mobile distribution center, consolidation and containerization points, theater consolidation and shipping points, materiel processing centers, recruit training centers and meals ready to eat storage sites.</a:t>
            </a:r>
          </a:p>
          <a:p>
            <a:pPr marL="0" indent="0">
              <a:buNone/>
            </a:pPr>
            <a:r>
              <a:rPr lang="en-US" dirty="0"/>
              <a:t> </a:t>
            </a:r>
          </a:p>
          <a:p>
            <a:pPr marL="0" indent="0">
              <a:buNone/>
            </a:pPr>
            <a:r>
              <a:rPr lang="en-US" dirty="0"/>
              <a:t>DLA Distribution supply centers manage materiel and offer services including storage, distribution, custom kitting, specialized packaging as well as transportation support and technology development—all aimed at increasing warfighter readiness. The centers and sites have more than 2.5 million item numbers in stock worth more than $138 billion.</a:t>
            </a:r>
          </a:p>
          <a:p>
            <a:endParaRPr lang="en-US" dirty="0"/>
          </a:p>
          <a:p>
            <a:pPr marL="0" indent="0">
              <a:buNone/>
            </a:pPr>
            <a:r>
              <a:rPr lang="en-US" dirty="0"/>
              <a:t>In fiscal year 2021, DLA Distribution had more than 17.4 million global transactions.</a:t>
            </a:r>
          </a:p>
          <a:p>
            <a:pPr marL="0" indent="0">
              <a:spcBef>
                <a:spcPct val="0"/>
              </a:spcBef>
              <a:buNone/>
            </a:pPr>
            <a:endParaRPr lang="en-US" altLang="en-US" dirty="0"/>
          </a:p>
          <a:p>
            <a:pPr marL="0" indent="0" defTabSz="932864">
              <a:spcBef>
                <a:spcPct val="0"/>
              </a:spcBef>
              <a:buNone/>
            </a:pPr>
            <a:r>
              <a:rPr lang="en-US" dirty="0">
                <a:cs typeface="Arial" panose="020B0604020202020204" pitchFamily="34" charset="0"/>
              </a:rPr>
              <a:t>As of June 2022</a:t>
            </a:r>
            <a:endParaRPr lang="en-US" b="1" dirty="0">
              <a:cs typeface="Arial" panose="020B0604020202020204" pitchFamily="34" charset="0"/>
            </a:endParaRPr>
          </a:p>
          <a:p>
            <a:pPr marL="0" indent="0">
              <a:spcBef>
                <a:spcPct val="0"/>
              </a:spcBef>
              <a:buNone/>
            </a:pPr>
            <a:endParaRPr lang="en-US" altLang="en-US" dirty="0">
              <a:latin typeface="Arial" pitchFamily="34" charset="0"/>
            </a:endParaRPr>
          </a:p>
        </p:txBody>
      </p:sp>
      <p:sp>
        <p:nvSpPr>
          <p:cNvPr id="4" name="Slide Number Placeholder 3"/>
          <p:cNvSpPr>
            <a:spLocks noGrp="1"/>
          </p:cNvSpPr>
          <p:nvPr>
            <p:ph type="sldNum" sz="quarter" idx="10"/>
          </p:nvPr>
        </p:nvSpPr>
        <p:spPr/>
        <p:txBody>
          <a:bodyPr/>
          <a:lstStyle/>
          <a:p>
            <a:pPr defTabSz="466431">
              <a:defRPr/>
            </a:pPr>
            <a:fld id="{53CF62E1-2EA3-4B31-AEB6-C9429DDC31DB}" type="slidenum">
              <a:rPr lang="en-US">
                <a:solidFill>
                  <a:prstClr val="black"/>
                </a:solidFill>
                <a:latin typeface="Calibri"/>
              </a:rPr>
              <a:pPr defTabSz="466431">
                <a:defRPr/>
              </a:pPr>
              <a:t>13</a:t>
            </a:fld>
            <a:endParaRPr lang="en-US" dirty="0">
              <a:solidFill>
                <a:prstClr val="black"/>
              </a:solidFill>
              <a:latin typeface="Calibri"/>
            </a:endParaRPr>
          </a:p>
        </p:txBody>
      </p:sp>
    </p:spTree>
    <p:extLst>
      <p:ext uri="{BB962C8B-B14F-4D97-AF65-F5344CB8AC3E}">
        <p14:creationId xmlns:p14="http://schemas.microsoft.com/office/powerpoint/2010/main" val="9149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buNone/>
            </a:pPr>
            <a:r>
              <a:rPr lang="en-US" baseline="0" dirty="0">
                <a:latin typeface="+mn-lt"/>
                <a:cs typeface="Arial" panose="020B0604020202020204" pitchFamily="34" charset="0"/>
              </a:rPr>
              <a:t>DLA Disposition Services plays a large role in the reuse or disposal of materiel no longer required by military forces, both usable items and scrap.  DLA Disposition Services sites are on military installations at home and abroad. </a:t>
            </a:r>
          </a:p>
          <a:p>
            <a:pPr marL="0" indent="0">
              <a:buNone/>
            </a:pPr>
            <a:r>
              <a:rPr lang="en-US" baseline="0" dirty="0">
                <a:latin typeface="+mn-lt"/>
                <a:cs typeface="Arial" panose="020B0604020202020204" pitchFamily="34" charset="0"/>
              </a:rPr>
              <a:t> </a:t>
            </a:r>
          </a:p>
          <a:p>
            <a:pPr marL="0" indent="0">
              <a:buNone/>
            </a:pPr>
            <a:r>
              <a:rPr lang="en-US" baseline="0" dirty="0">
                <a:latin typeface="+mn-lt"/>
                <a:cs typeface="Arial" panose="020B0604020202020204" pitchFamily="34" charset="0"/>
              </a:rPr>
              <a:t>The activity accepts excess usable items from military units and facilitates its reuse by other military units, transfers appropriate materiel to other federal agencies or donates it to state and local governments. </a:t>
            </a:r>
          </a:p>
          <a:p>
            <a:pPr marL="0" indent="0">
              <a:buNone/>
            </a:pPr>
            <a:r>
              <a:rPr lang="en-US" baseline="0" dirty="0">
                <a:latin typeface="+mn-lt"/>
                <a:cs typeface="Arial" panose="020B0604020202020204" pitchFamily="34" charset="0"/>
              </a:rPr>
              <a:t> </a:t>
            </a:r>
          </a:p>
          <a:p>
            <a:pPr marL="0" indent="0">
              <a:buNone/>
            </a:pPr>
            <a:r>
              <a:rPr lang="en-US" baseline="0" dirty="0">
                <a:latin typeface="+mn-lt"/>
                <a:cs typeface="Arial" panose="020B0604020202020204" pitchFamily="34" charset="0"/>
              </a:rPr>
              <a:t>Under special programs, schools across the country can acquire excess computers and other IT technology for free. Working with the U.S. Forest Service, Disposition Services provides free vehicles and equipment to firefighters. The congressionally established Law Enforcement Support Office program provides certain types of equipment to law enforcement agencies when approved by their states and local governing authorities.</a:t>
            </a:r>
          </a:p>
          <a:p>
            <a:pPr marL="0" indent="0">
              <a:buNone/>
            </a:pPr>
            <a:r>
              <a:rPr lang="en-US" baseline="0" dirty="0">
                <a:latin typeface="+mn-lt"/>
                <a:cs typeface="Arial" panose="020B0604020202020204" pitchFamily="34" charset="0"/>
              </a:rPr>
              <a:t> </a:t>
            </a:r>
          </a:p>
          <a:p>
            <a:pPr marL="0" indent="0">
              <a:buNone/>
            </a:pPr>
            <a:r>
              <a:rPr lang="en-US" baseline="0" dirty="0">
                <a:latin typeface="+mn-lt"/>
                <a:cs typeface="Arial" panose="020B0604020202020204" pitchFamily="34" charset="0"/>
              </a:rPr>
              <a:t>Excess items also support disaster relief, humanitarian missions, foreign military sales, and homeless veterans programs operated by VA medical centers.  </a:t>
            </a:r>
          </a:p>
          <a:p>
            <a:pPr marL="0" indent="0">
              <a:buNone/>
            </a:pPr>
            <a:r>
              <a:rPr lang="en-US" baseline="0" dirty="0">
                <a:latin typeface="+mn-lt"/>
                <a:cs typeface="Arial" panose="020B0604020202020204" pitchFamily="34" charset="0"/>
              </a:rPr>
              <a:t> </a:t>
            </a:r>
          </a:p>
          <a:p>
            <a:pPr marL="0" indent="0">
              <a:buNone/>
            </a:pPr>
            <a:r>
              <a:rPr lang="en-US" baseline="0" dirty="0">
                <a:latin typeface="+mn-lt"/>
                <a:cs typeface="Arial" panose="020B0604020202020204" pitchFamily="34" charset="0"/>
              </a:rPr>
              <a:t>Some excess items are sold to the public after all eligible recipients have passed on them. The sales revenue helps offset the overall cost of military logistics.</a:t>
            </a:r>
          </a:p>
          <a:p>
            <a:pPr marL="0" indent="0">
              <a:buNone/>
            </a:pPr>
            <a:r>
              <a:rPr lang="en-US" baseline="0" dirty="0">
                <a:latin typeface="+mn-lt"/>
                <a:cs typeface="Arial" panose="020B0604020202020204" pitchFamily="34" charset="0"/>
              </a:rPr>
              <a:t> </a:t>
            </a:r>
          </a:p>
          <a:p>
            <a:pPr marL="0" indent="0">
              <a:buNone/>
            </a:pPr>
            <a:r>
              <a:rPr lang="en-US" baseline="0" dirty="0">
                <a:latin typeface="+mn-lt"/>
                <a:cs typeface="Arial" panose="020B0604020202020204" pitchFamily="34" charset="0"/>
              </a:rPr>
              <a:t>To provide direct operational support, it also maintains a contingency response capability using trained and tested teams of civilians and military personnel. Their mission is to provide property disposal under austere conditions using prepositioned equipment sets.</a:t>
            </a:r>
          </a:p>
          <a:p>
            <a:pPr marL="0" indent="0">
              <a:buNone/>
            </a:pPr>
            <a:r>
              <a:rPr lang="en-US" baseline="0" dirty="0">
                <a:latin typeface="+mn-lt"/>
                <a:cs typeface="Arial" panose="020B0604020202020204" pitchFamily="34" charset="0"/>
              </a:rPr>
              <a:t> </a:t>
            </a:r>
          </a:p>
          <a:p>
            <a:pPr marL="0" indent="0">
              <a:buNone/>
            </a:pPr>
            <a:r>
              <a:rPr lang="en-US" baseline="0" dirty="0">
                <a:latin typeface="+mn-lt"/>
                <a:cs typeface="Arial" panose="020B0604020202020204" pitchFamily="34" charset="0"/>
              </a:rPr>
              <a:t>The activity also helps military units achieve environmental stewardship by taking care of their hazardous waste. Under the oversight of DLA environmental specialists, qualified and licensed contractors pick up the hazardous waste from military bases and transport and dispose of it in a compliant manner.    </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As of June 2022</a:t>
            </a:r>
          </a:p>
          <a:p>
            <a:pPr marL="0" indent="0">
              <a:buNone/>
            </a:pPr>
            <a:r>
              <a:rPr lang="en-US" dirty="0">
                <a:latin typeface="Arial" panose="020B0604020202020204" pitchFamily="34" charset="0"/>
                <a:cs typeface="Arial" panose="020B0604020202020204" pitchFamily="34" charset="0"/>
              </a:rPr>
              <a:t> </a:t>
            </a:r>
          </a:p>
          <a:p>
            <a:pPr eaLnBrk="1" hangingPunct="1">
              <a:spcBef>
                <a:spcPct val="0"/>
              </a:spcBef>
            </a:pPr>
            <a:endParaRPr lang="en-US" altLang="en-US" dirty="0">
              <a:latin typeface="Arial"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14</a:t>
            </a:fld>
            <a:endParaRPr lang="en-US"/>
          </a:p>
        </p:txBody>
      </p:sp>
    </p:spTree>
    <p:extLst>
      <p:ext uri="{BB962C8B-B14F-4D97-AF65-F5344CB8AC3E}">
        <p14:creationId xmlns:p14="http://schemas.microsoft.com/office/powerpoint/2010/main" val="2477744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buNone/>
              <a:defRPr/>
            </a:pPr>
            <a:r>
              <a:rPr lang="en-US" dirty="0">
                <a:latin typeface="+mn-lt"/>
              </a:rPr>
              <a:t>We are structured to support the warfighter across the world.</a:t>
            </a:r>
          </a:p>
          <a:p>
            <a:pPr>
              <a:defRPr/>
            </a:pPr>
            <a:endParaRPr lang="en-US" dirty="0">
              <a:latin typeface="+mn-lt"/>
            </a:endParaRPr>
          </a:p>
          <a:p>
            <a:pPr marL="0" indent="0">
              <a:buNone/>
              <a:defRPr/>
            </a:pPr>
            <a:r>
              <a:rPr lang="en-US" dirty="0">
                <a:latin typeface="+mn-lt"/>
              </a:rPr>
              <a:t>To provide a single face to customers in U.S. European, Africa, Central, Special Operations and </a:t>
            </a:r>
            <a:r>
              <a:rPr lang="en-US" dirty="0" err="1">
                <a:latin typeface="+mn-lt"/>
              </a:rPr>
              <a:t>Indo-Pacific</a:t>
            </a:r>
            <a:r>
              <a:rPr lang="en-US" dirty="0">
                <a:latin typeface="+mn-lt"/>
              </a:rPr>
              <a:t> Commands, and improve the alignment and authorities of the DLA regional commanders, we’ve postured our major subordinate commands under a single regional commander. This arrangement streamlines our customers’ interaction and provides unified and responsive support in the theater of operations.</a:t>
            </a:r>
          </a:p>
          <a:p>
            <a:pPr>
              <a:defRPr/>
            </a:pPr>
            <a:endParaRPr lang="en-US" dirty="0">
              <a:latin typeface="+mn-lt"/>
            </a:endParaRPr>
          </a:p>
          <a:p>
            <a:pPr marL="0" indent="0">
              <a:buNone/>
              <a:defRPr/>
            </a:pPr>
            <a:r>
              <a:rPr lang="en-US" dirty="0">
                <a:latin typeface="+mn-lt"/>
              </a:rPr>
              <a:t>DLA Europe &amp; Africa, DLA CENTCOM &amp; SOCOM and DLA </a:t>
            </a:r>
            <a:r>
              <a:rPr lang="en-US" dirty="0" err="1">
                <a:latin typeface="+mn-lt"/>
              </a:rPr>
              <a:t>Indo-Pacific</a:t>
            </a:r>
            <a:r>
              <a:rPr lang="en-US" dirty="0">
                <a:latin typeface="+mn-lt"/>
              </a:rPr>
              <a:t> each provide a single DLA interface/focal point to the geographic combatant commanders, integrating DLA support throughout the areas of responsibility.    </a:t>
            </a:r>
          </a:p>
          <a:p>
            <a:pPr>
              <a:defRPr/>
            </a:pPr>
            <a:endParaRPr lang="en-US" dirty="0">
              <a:latin typeface="+mn-lt"/>
            </a:endParaRPr>
          </a:p>
          <a:p>
            <a:pPr marL="0" indent="0">
              <a:buNone/>
              <a:defRPr/>
            </a:pPr>
            <a:r>
              <a:rPr lang="en-US" dirty="0">
                <a:latin typeface="+mn-lt"/>
              </a:rPr>
              <a:t>We support the other combatant commands through liaisons that are collocated and interface with:</a:t>
            </a:r>
          </a:p>
          <a:p>
            <a:pPr marL="0" indent="0">
              <a:buNone/>
              <a:defRPr/>
            </a:pPr>
            <a:r>
              <a:rPr lang="en-US" dirty="0">
                <a:latin typeface="+mn-lt"/>
                <a:cs typeface="Arial" panose="020B0604020202020204" pitchFamily="34" charset="0"/>
              </a:rPr>
              <a:t>– </a:t>
            </a:r>
            <a:r>
              <a:rPr lang="en-US" dirty="0">
                <a:latin typeface="+mn-lt"/>
              </a:rPr>
              <a:t>U.S. Northern Command (USNORTHCOM) in Colorado Springs, Colorado (Peterson Air Force Base)</a:t>
            </a:r>
          </a:p>
          <a:p>
            <a:pPr marL="0" indent="0">
              <a:buNone/>
              <a:defRPr/>
            </a:pPr>
            <a:r>
              <a:rPr lang="en-US" dirty="0">
                <a:latin typeface="+mn-lt"/>
                <a:cs typeface="Arial" panose="020B0604020202020204" pitchFamily="34" charset="0"/>
              </a:rPr>
              <a:t>– </a:t>
            </a:r>
            <a:r>
              <a:rPr lang="en-US" dirty="0">
                <a:latin typeface="+mn-lt"/>
              </a:rPr>
              <a:t>U.S. Southern Command (USSOUTHCOM) in Miami, Florida</a:t>
            </a:r>
          </a:p>
          <a:p>
            <a:pPr marL="0" indent="0">
              <a:buNone/>
              <a:defRPr/>
            </a:pPr>
            <a:r>
              <a:rPr lang="en-US" dirty="0">
                <a:latin typeface="+mn-lt"/>
                <a:cs typeface="Arial" panose="020B0604020202020204" pitchFamily="34" charset="0"/>
              </a:rPr>
              <a:t>– U.S. Strategic Command (USSTRATCOM) in Omaha, Nebraska (Offutt Air Force Base)</a:t>
            </a:r>
          </a:p>
          <a:p>
            <a:pPr marL="0" indent="0">
              <a:buNone/>
              <a:defRPr/>
            </a:pPr>
            <a:r>
              <a:rPr lang="en-US" dirty="0">
                <a:latin typeface="+mn-lt"/>
                <a:cs typeface="Arial" panose="020B0604020202020204" pitchFamily="34" charset="0"/>
              </a:rPr>
              <a:t>– U.S. Transportation Command (USTRANSCOM) (Scott Air Force Base)</a:t>
            </a:r>
          </a:p>
          <a:p>
            <a:pPr marL="172045" indent="-172045">
              <a:defRPr/>
            </a:pPr>
            <a:endParaRPr lang="en-US" dirty="0">
              <a:latin typeface="+mn-lt"/>
              <a:cs typeface="Arial" panose="020B0604020202020204" pitchFamily="34" charset="0"/>
            </a:endParaRPr>
          </a:p>
          <a:p>
            <a:pPr marL="0" indent="0" defTabSz="932864">
              <a:spcBef>
                <a:spcPts val="0"/>
              </a:spcBef>
              <a:buNone/>
              <a:defRPr/>
            </a:pPr>
            <a:r>
              <a:rPr lang="en-US" dirty="0">
                <a:latin typeface="+mn-lt"/>
                <a:cs typeface="Arial" panose="020B0604020202020204" pitchFamily="34" charset="0"/>
              </a:rPr>
              <a:t>As of June 2022</a:t>
            </a:r>
            <a:endParaRPr lang="en-US" b="1" dirty="0">
              <a:latin typeface="+mn-lt"/>
            </a:endParaRPr>
          </a:p>
          <a:p>
            <a:pPr marL="0" indent="0">
              <a:buNone/>
              <a:defRPr/>
            </a:pPr>
            <a:endParaRPr lang="en-US" dirty="0">
              <a:latin typeface="Arial" pitchFamily="34" charset="0"/>
              <a:cs typeface="Arial" pitchFamily="34" charset="0"/>
            </a:endParaRPr>
          </a:p>
          <a:p>
            <a:pPr marL="0" indent="0">
              <a:spcBef>
                <a:spcPct val="0"/>
              </a:spcBef>
              <a:buNone/>
            </a:pPr>
            <a:endParaRPr lang="en-US" altLang="en-US" sz="800" dirty="0">
              <a:latin typeface="Arial" pitchFamily="34" charset="0"/>
            </a:endParaRPr>
          </a:p>
          <a:p>
            <a:pPr algn="r" eaLnBrk="1" hangingPunct="1">
              <a:spcBef>
                <a:spcPct val="0"/>
              </a:spcBef>
            </a:pPr>
            <a:endParaRPr lang="en-US" altLang="en-US" sz="1600" dirty="0">
              <a:latin typeface="Arial" pitchFamily="34" charset="0"/>
            </a:endParaRPr>
          </a:p>
          <a:p>
            <a:pPr algn="r" eaLnBrk="1" hangingPunct="1">
              <a:spcBef>
                <a:spcPct val="0"/>
              </a:spcBef>
            </a:pPr>
            <a:endParaRPr lang="en-US" altLang="en-US" sz="2400" dirty="0">
              <a:latin typeface="Arial" pitchFamily="34" charset="0"/>
            </a:endParaRPr>
          </a:p>
          <a:p>
            <a:pPr eaLnBrk="1" hangingPunct="1">
              <a:spcBef>
                <a:spcPct val="0"/>
              </a:spcBef>
            </a:pPr>
            <a:endParaRPr lang="en-US" altLang="en-US" dirty="0">
              <a:latin typeface="Arial"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15</a:t>
            </a:fld>
            <a:endParaRPr lang="en-US"/>
          </a:p>
        </p:txBody>
      </p:sp>
    </p:spTree>
    <p:extLst>
      <p:ext uri="{BB962C8B-B14F-4D97-AF65-F5344CB8AC3E}">
        <p14:creationId xmlns:p14="http://schemas.microsoft.com/office/powerpoint/2010/main" val="947185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spcBef>
                <a:spcPts val="0"/>
              </a:spcBef>
              <a:buNone/>
              <a:defRPr/>
            </a:pPr>
            <a:endParaRPr lang="en-US" dirty="0">
              <a:latin typeface="Arial" pitchFamily="34" charset="0"/>
              <a:cs typeface="Arial" pitchFamily="34" charset="0"/>
            </a:endParaRPr>
          </a:p>
          <a:p>
            <a:pPr marL="0" indent="0">
              <a:spcBef>
                <a:spcPts val="0"/>
              </a:spcBef>
              <a:buNone/>
              <a:defRPr/>
            </a:pPr>
            <a:r>
              <a:rPr lang="en-US" dirty="0">
                <a:cs typeface="Arial" pitchFamily="34" charset="0"/>
              </a:rPr>
              <a:t>These are other services that DLA performs, all necessary in supporting national defense.</a:t>
            </a:r>
          </a:p>
          <a:p>
            <a:pPr>
              <a:spcBef>
                <a:spcPts val="0"/>
              </a:spcBef>
              <a:defRPr/>
            </a:pPr>
            <a:endParaRPr lang="en-US" dirty="0">
              <a:cs typeface="Arial" pitchFamily="34" charset="0"/>
            </a:endParaRPr>
          </a:p>
          <a:p>
            <a:pPr marL="0" indent="0">
              <a:spcBef>
                <a:spcPts val="0"/>
              </a:spcBef>
              <a:buNone/>
              <a:defRPr/>
            </a:pPr>
            <a:r>
              <a:rPr lang="en-US" dirty="0">
                <a:cs typeface="Arial" pitchFamily="34" charset="0"/>
              </a:rPr>
              <a:t>The Nuclear &amp; Space Enterprise Support Office synchronizes processes and procedures necessary to optimize Nuclear Enterprise (NE) and Space Enterprise (SE) support, sustainment, and modernization efforts. Provides NE/SE customer materiel requirements for Combatant Commands and Military Services. Ensures DLA-managed materiel is not a limiting factor for NE/SE warfighters by intensively managing inventory investment to satisfy customer requirements. NESO functions as DLA's lead organization to the Department of Defense (DOD) and Department of Energy (DOE) Nuclear Enterprise (NE) and the Space Enterprise (SE) by synchronizing DLA policy, planning, resourcing, and procedures supporting United States Navy, United States Air Force, United States Space Force, Joint Chiefs of Staff, and OSD organizations with strategic national, strategic theater, and operational responsibilities supporting the DOD NE and SE. Responsible for analyzing and integrating responsive sustainment and support efforts with external customers, identifying and resolving gaps and shortfalls in NE and SE support, overseeing handling of Nuclear Weapons Related Material, and monitoring the health, capability, and performance of DLA systems supporting the NE and SE. Collaborates with NESO LNOs located with USSTRATCOM, USSPACECOM, USSF, AFGSC, AFNWC and NESO teams across DLA Major Subordinate Commands. Coordinates readiness requirements with DLA's Agency Synchronization Operations Center. Guides strategic engagement and collaboration with internal DLA stakeholders at headquarters and field level. Supports strategic stakeholder engagements with OSD entities, the Joint Staff, Geographic Combatant Commanders, Functional Combatant Commanders, Service Component Commands, Title 10 Service force providers, and other organizations within the DOD NE and SE, to include providing DLA planning support for plans developed in support of the National Military Strategy and the National Security Strategy. Works with officials of the Military Services' Headquarters and their operations and sustainment commands to collaborate on and resolve NE and SE shortfalls.</a:t>
            </a:r>
          </a:p>
          <a:p>
            <a:pPr marL="0" indent="0">
              <a:spcBef>
                <a:spcPts val="0"/>
              </a:spcBef>
              <a:buNone/>
              <a:defRPr/>
            </a:pPr>
            <a:endParaRPr lang="en-US" dirty="0">
              <a:cs typeface="Arial" pitchFamily="34" charset="0"/>
            </a:endParaRPr>
          </a:p>
          <a:p>
            <a:pPr marL="0" indent="0">
              <a:spcBef>
                <a:spcPts val="0"/>
              </a:spcBef>
              <a:buNone/>
              <a:defRPr/>
            </a:pPr>
            <a:r>
              <a:rPr lang="en-US" dirty="0">
                <a:solidFill>
                  <a:srgbClr val="FF0000"/>
                </a:solidFill>
                <a:cs typeface="Arial" pitchFamily="34" charset="0"/>
              </a:rPr>
              <a:t>Strategic Materials falls under DLA Acquisition (J7) and h</a:t>
            </a:r>
            <a:r>
              <a:rPr lang="en-US" dirty="0">
                <a:solidFill>
                  <a:srgbClr val="FF0000"/>
                </a:solidFill>
              </a:rPr>
              <a:t>as the primary mission to plan, facilitate, and acquire services and supplies necessary to support the storage and sale of its strategic and critical materials inventory located in depots throughout the U.S. Examples are: chromium, platinum, germanium, beryllium, titanium and mercury.</a:t>
            </a:r>
          </a:p>
          <a:p>
            <a:pPr marL="0" indent="0">
              <a:spcBef>
                <a:spcPts val="0"/>
              </a:spcBef>
              <a:buNone/>
              <a:defRPr/>
            </a:pPr>
            <a:endParaRPr lang="en-US" dirty="0">
              <a:solidFill>
                <a:srgbClr val="FF0000"/>
              </a:solidFill>
            </a:endParaRPr>
          </a:p>
          <a:p>
            <a:pPr marL="0" indent="0">
              <a:spcBef>
                <a:spcPts val="0"/>
              </a:spcBef>
              <a:buNone/>
              <a:defRPr/>
            </a:pPr>
            <a:r>
              <a:rPr lang="en-US" dirty="0"/>
              <a:t>The J6 provides a variety of services for DLA and DOD to include: </a:t>
            </a:r>
          </a:p>
          <a:p>
            <a:pPr marL="0" indent="0">
              <a:spcBef>
                <a:spcPts val="0"/>
              </a:spcBef>
              <a:buNone/>
              <a:defRPr/>
            </a:pPr>
            <a:endParaRPr lang="en-US" dirty="0"/>
          </a:p>
          <a:p>
            <a:pPr marL="0" indent="0" defTabSz="932864" fontAlgn="base">
              <a:spcBef>
                <a:spcPts val="0"/>
              </a:spcBef>
              <a:buNone/>
              <a:defRPr/>
            </a:pPr>
            <a:r>
              <a:rPr lang="en-US" dirty="0"/>
              <a:t>Enterprise IT solutions: Develops and delivers a variety of IT solutions and data services. </a:t>
            </a:r>
          </a:p>
          <a:p>
            <a:pPr marL="0" indent="0">
              <a:spcBef>
                <a:spcPts val="0"/>
              </a:spcBef>
              <a:buNone/>
              <a:defRPr/>
            </a:pPr>
            <a:endParaRPr lang="en-US" dirty="0">
              <a:cs typeface="Arial" pitchFamily="34" charset="0"/>
            </a:endParaRPr>
          </a:p>
          <a:p>
            <a:pPr marL="0" indent="0">
              <a:spcBef>
                <a:spcPts val="0"/>
              </a:spcBef>
              <a:buNone/>
              <a:defRPr/>
            </a:pPr>
            <a:r>
              <a:rPr lang="en-US" dirty="0">
                <a:cs typeface="Arial" pitchFamily="34" charset="0"/>
              </a:rPr>
              <a:t>Document Management: Provides d</a:t>
            </a:r>
            <a:r>
              <a:rPr lang="en-US" dirty="0"/>
              <a:t>ocument automation products and services to the DOD and designated federal activities, including imaging and conversion of documents to electronic media, digital warehousing, and distribution of digital and hardcopy information. DLA Document Services is the single manager for all DOD printing and duplicating. </a:t>
            </a:r>
          </a:p>
          <a:p>
            <a:pPr marL="0" indent="0">
              <a:spcBef>
                <a:spcPts val="0"/>
              </a:spcBef>
              <a:buNone/>
              <a:defRPr/>
            </a:pPr>
            <a:endParaRPr lang="en-US" dirty="0"/>
          </a:p>
          <a:p>
            <a:pPr marL="0" indent="0">
              <a:spcBef>
                <a:spcPts val="0"/>
              </a:spcBef>
              <a:buNone/>
              <a:defRPr/>
            </a:pPr>
            <a:r>
              <a:rPr lang="en-US" dirty="0"/>
              <a:t>Research &amp; Development: </a:t>
            </a:r>
            <a:r>
              <a:rPr lang="en-US" dirty="0">
                <a:solidFill>
                  <a:srgbClr val="333333"/>
                </a:solidFill>
              </a:rPr>
              <a:t>Provides world-class R&amp;D efforts, using internal/external partnerships, rapid prototyping and technology adoption, and flexible processes, focusing on supply chain logistics risks to address industrial base manufacturing issues.</a:t>
            </a:r>
          </a:p>
          <a:p>
            <a:pPr marL="0" indent="0">
              <a:spcBef>
                <a:spcPts val="0"/>
              </a:spcBef>
              <a:buNone/>
              <a:defRPr/>
            </a:pPr>
            <a:endParaRPr lang="en-US" dirty="0">
              <a:solidFill>
                <a:srgbClr val="333333"/>
              </a:solidFill>
            </a:endParaRPr>
          </a:p>
          <a:p>
            <a:pPr marL="0" indent="0">
              <a:buNone/>
            </a:pPr>
            <a:r>
              <a:rPr lang="en-US" dirty="0">
                <a:solidFill>
                  <a:srgbClr val="333333"/>
                </a:solidFill>
              </a:rPr>
              <a:t>Infrastructure services: Delivers a full range of IT infrastructure solutions in support of DLA operations; providing reliable IT infrastructure for all applications, systems and users ensuring adequate availability for mission completion, and serve as the Agency's application hosting expert supporting both the movement of applications to the cloud and data center consolidation initiatives.        </a:t>
            </a:r>
          </a:p>
          <a:p>
            <a:pPr marL="0" indent="0">
              <a:spcBef>
                <a:spcPts val="0"/>
              </a:spcBef>
              <a:buNone/>
            </a:pPr>
            <a:endParaRPr lang="en-US" dirty="0">
              <a:cs typeface="Arial" pitchFamily="34" charset="0"/>
            </a:endParaRPr>
          </a:p>
          <a:p>
            <a:pPr marL="0" indent="0">
              <a:spcBef>
                <a:spcPts val="0"/>
              </a:spcBef>
              <a:buNone/>
            </a:pPr>
            <a:r>
              <a:rPr lang="en-US" dirty="0">
                <a:cs typeface="Arial" pitchFamily="34" charset="0"/>
              </a:rPr>
              <a:t>As of June 2022</a:t>
            </a:r>
            <a:endParaRPr lang="en-US" dirty="0"/>
          </a:p>
          <a:p>
            <a:pPr eaLnBrk="1" hangingPunct="1">
              <a:spcBef>
                <a:spcPct val="0"/>
              </a:spcBef>
            </a:pPr>
            <a:endParaRPr lang="en-US" altLang="en-US" dirty="0"/>
          </a:p>
          <a:p>
            <a:pPr algn="r" eaLnBrk="1" hangingPunct="1">
              <a:spcBef>
                <a:spcPct val="0"/>
              </a:spcBef>
            </a:pPr>
            <a:endParaRPr lang="en-US" altLang="en-US" dirty="0"/>
          </a:p>
          <a:p>
            <a:pPr algn="r" eaLnBrk="1" hangingPunct="1">
              <a:spcBef>
                <a:spcPct val="0"/>
              </a:spcBef>
            </a:pPr>
            <a:endParaRPr lang="en-US" altLang="en-US" dirty="0"/>
          </a:p>
          <a:p>
            <a:pPr eaLnBrk="1" hangingPunct="1">
              <a:spcBef>
                <a:spcPct val="0"/>
              </a:spcBef>
            </a:pPr>
            <a:endParaRPr lang="en-US" altLang="en-US" dirty="0">
              <a:latin typeface="+mn-lt"/>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16</a:t>
            </a:fld>
            <a:endParaRPr lang="en-US"/>
          </a:p>
        </p:txBody>
      </p:sp>
    </p:spTree>
    <p:extLst>
      <p:ext uri="{BB962C8B-B14F-4D97-AF65-F5344CB8AC3E}">
        <p14:creationId xmlns:p14="http://schemas.microsoft.com/office/powerpoint/2010/main" val="1162226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r>
              <a:rPr lang="en-US" dirty="0"/>
              <a:t>DLA is now the Defense Department’s primary provider of printing services, office print devices and electronic conversion services according to a DOD instruction signed by the Under Secretary of Defense for Acquisition and Sustainment. </a:t>
            </a:r>
          </a:p>
          <a:p>
            <a:endParaRPr lang="en-US" dirty="0"/>
          </a:p>
          <a:p>
            <a:r>
              <a:rPr lang="en-US" dirty="0"/>
              <a:t>Department of Defense Instruction 5330.03 establishes policy and assigns responsibilities to DLA as the single manager of document services in the DOD. </a:t>
            </a:r>
          </a:p>
          <a:p>
            <a:endParaRPr lang="en-US" dirty="0"/>
          </a:p>
          <a:p>
            <a:r>
              <a:rPr lang="en-US" dirty="0"/>
              <a:t>The instruction directs DOD components to solely use DLA Document Services for production printing, procuring office multifunctional devices and scanning and conversion – unless their requirements qualify for an exception. </a:t>
            </a:r>
          </a:p>
          <a:p>
            <a:endParaRPr lang="en-US" dirty="0"/>
          </a:p>
          <a:p>
            <a:r>
              <a:rPr lang="en-US" dirty="0"/>
              <a:t>DOD components include: OSD, the Military Departments, the Office of the Chairman of the Joint Chiefs of Staff and the Joint Staff, the Combatant Commands, the DOD Office of the Inspector General, Defense Agencies, DOD Field Activities and all other organizational entities within the DOD. Excluded: DOD intelligence agencies, National Guard and Reserve organizations, tactical activities and the U.S. Army Print and Media Distribution Center.</a:t>
            </a:r>
          </a:p>
          <a:p>
            <a:endParaRPr lang="en-US" dirty="0"/>
          </a:p>
          <a:p>
            <a:r>
              <a:rPr lang="en-US" dirty="0"/>
              <a:t>Use of DLA’s services will eliminate duplicate efforts and allow DOD components to focus on their core missions. </a:t>
            </a:r>
          </a:p>
          <a:p>
            <a:endParaRPr lang="en-US" dirty="0"/>
          </a:p>
          <a:p>
            <a:r>
              <a:rPr lang="en-US" dirty="0"/>
              <a:t>Document services consolidation under the updated policy will reduce costs for DOD and return scarce funding for other DOD priorities, potentially tens of millions of dollars each year. </a:t>
            </a:r>
          </a:p>
          <a:p>
            <a:endParaRPr lang="en-US" dirty="0"/>
          </a:p>
          <a:p>
            <a:r>
              <a:rPr lang="en-US" dirty="0"/>
              <a:t>DLA Document Services provides: </a:t>
            </a:r>
          </a:p>
          <a:p>
            <a:endParaRPr lang="en-US" dirty="0"/>
          </a:p>
          <a:p>
            <a:pPr marL="0" indent="0">
              <a:buNone/>
            </a:pPr>
            <a:r>
              <a:rPr lang="en-US" dirty="0"/>
              <a:t>	- Procurement (lease or purchase), delivery and sustainment of office printing devices, desktop and stand-alone printers, copiers, fax machines, scanners and multi-function devices.</a:t>
            </a:r>
          </a:p>
          <a:p>
            <a:endParaRPr lang="en-US" dirty="0"/>
          </a:p>
          <a:p>
            <a:pPr marL="0" indent="0">
              <a:buNone/>
            </a:pPr>
            <a:r>
              <a:rPr lang="en-US" dirty="0"/>
              <a:t>	- Production and delivery of unclassified, official use only, personally identifiable information, controlled unclassified information and classified (up to the Secret level) printed products in hard copy, such as banners, decals, technical manuals and other hard copy publications that cannot be economically produced on office printing devices.</a:t>
            </a:r>
          </a:p>
          <a:p>
            <a:endParaRPr lang="en-US" dirty="0"/>
          </a:p>
          <a:p>
            <a:pPr marL="0" indent="0">
              <a:buNone/>
            </a:pPr>
            <a:r>
              <a:rPr lang="en-US" dirty="0"/>
              <a:t>	- Production and delivery of documents in electronic form through document scanning or conversion of files to standard electronic formats that can be opened, viewed or edited using a software program on a computer. </a:t>
            </a:r>
          </a:p>
          <a:p>
            <a:endParaRPr lang="en-US" dirty="0"/>
          </a:p>
          <a:p>
            <a:r>
              <a:rPr lang="en-US" dirty="0"/>
              <a:t>DLA Document Services evaluates and delivers effective document service capabilities based on best value, as determined by the quality, price and delivery time, in coordination with customer requirements.</a:t>
            </a:r>
          </a:p>
          <a:p>
            <a:endParaRPr lang="en-US" dirty="0"/>
          </a:p>
          <a:p>
            <a:r>
              <a:rPr lang="en-US" dirty="0"/>
              <a:t>DLA Document Services has been providing professional document services for more than 70 years with the highest quality and customer service.</a:t>
            </a:r>
          </a:p>
          <a:p>
            <a:pPr marL="0" indent="0">
              <a:buNone/>
            </a:pPr>
            <a:endParaRPr lang="en-US" dirty="0"/>
          </a:p>
          <a:p>
            <a:pPr marL="0" indent="0">
              <a:buNone/>
            </a:pPr>
            <a:r>
              <a:rPr lang="en-US" dirty="0"/>
              <a:t>As of June 2022</a:t>
            </a:r>
          </a:p>
        </p:txBody>
      </p:sp>
      <p:sp>
        <p:nvSpPr>
          <p:cNvPr id="4" name="Slide Number Placeholder 3"/>
          <p:cNvSpPr>
            <a:spLocks noGrp="1"/>
          </p:cNvSpPr>
          <p:nvPr>
            <p:ph type="sldNum" sz="quarter" idx="5"/>
          </p:nvPr>
        </p:nvSpPr>
        <p:spPr/>
        <p:txBody>
          <a:bodyPr/>
          <a:lstStyle/>
          <a:p>
            <a:fld id="{E2CA5C0E-4909-4CFA-9D5C-28EC43D03F21}" type="slidenum">
              <a:rPr lang="en-US" smtClean="0"/>
              <a:t>17</a:t>
            </a:fld>
            <a:endParaRPr lang="en-US"/>
          </a:p>
        </p:txBody>
      </p:sp>
    </p:spTree>
    <p:extLst>
      <p:ext uri="{BB962C8B-B14F-4D97-AF65-F5344CB8AC3E}">
        <p14:creationId xmlns:p14="http://schemas.microsoft.com/office/powerpoint/2010/main" val="4224625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spcBef>
                <a:spcPts val="0"/>
              </a:spcBef>
              <a:buNone/>
            </a:pPr>
            <a:r>
              <a:rPr lang="en-US" dirty="0">
                <a:latin typeface="+mn-lt"/>
              </a:rPr>
              <a:t>DLA Installation Management—Policy provides policy and oversight for specialized support services to DLA</a:t>
            </a:r>
            <a:r>
              <a:rPr lang="en-US" altLang="en-US" dirty="0">
                <a:solidFill>
                  <a:srgbClr val="000000"/>
                </a:solidFill>
                <a:latin typeface="+mn-lt"/>
              </a:rPr>
              <a:t>. </a:t>
            </a:r>
          </a:p>
          <a:p>
            <a:pPr marL="174912" indent="-174912">
              <a:spcBef>
                <a:spcPts val="0"/>
              </a:spcBef>
            </a:pPr>
            <a:r>
              <a:rPr lang="en-US" altLang="en-US" dirty="0">
                <a:solidFill>
                  <a:srgbClr val="000000"/>
                </a:solidFill>
                <a:latin typeface="+mn-lt"/>
              </a:rPr>
              <a:t>Facilities and Equipment: Responsible for military construction, real property maintenance activities, military family housing, energy resource management, facilities master planning, real estate, administrative space management, operating equipment and motor vehicles, property accountability, retail supply policy, and engineering support program.</a:t>
            </a:r>
          </a:p>
          <a:p>
            <a:pPr marL="174912" indent="-174912">
              <a:spcBef>
                <a:spcPts val="0"/>
              </a:spcBef>
            </a:pPr>
            <a:r>
              <a:rPr lang="en-US" altLang="en-US" dirty="0">
                <a:solidFill>
                  <a:srgbClr val="000000"/>
                </a:solidFill>
                <a:latin typeface="+mn-lt"/>
              </a:rPr>
              <a:t>Security and Emergency Services: Responsible for all DLA police and fire departments.</a:t>
            </a:r>
          </a:p>
          <a:p>
            <a:pPr marL="174912" indent="-174912">
              <a:spcBef>
                <a:spcPts val="0"/>
              </a:spcBef>
            </a:pPr>
            <a:r>
              <a:rPr lang="en-US" altLang="en-US" dirty="0">
                <a:solidFill>
                  <a:srgbClr val="000000"/>
                </a:solidFill>
                <a:latin typeface="+mn-lt"/>
              </a:rPr>
              <a:t>Environmental Management: Responsible for providing Agency-wide policy, program, and operational support in the areas of environmental compliance, restoration and sustainability. </a:t>
            </a:r>
          </a:p>
          <a:p>
            <a:pPr marL="174912" indent="-174912">
              <a:spcBef>
                <a:spcPts val="0"/>
              </a:spcBef>
            </a:pPr>
            <a:r>
              <a:rPr lang="en-US" altLang="en-US" dirty="0">
                <a:solidFill>
                  <a:srgbClr val="000000"/>
                </a:solidFill>
                <a:latin typeface="+mn-lt"/>
              </a:rPr>
              <a:t>Safety and Occupational Health: Provides policy, guidance, and oversight for the Agency Occupational Safety and Health Program. </a:t>
            </a:r>
          </a:p>
          <a:p>
            <a:pPr marL="174912" indent="-174912">
              <a:spcBef>
                <a:spcPts val="0"/>
              </a:spcBef>
            </a:pPr>
            <a:r>
              <a:rPr lang="en-US" altLang="en-US" dirty="0">
                <a:solidFill>
                  <a:srgbClr val="000000"/>
                </a:solidFill>
                <a:latin typeface="+mn-lt"/>
              </a:rPr>
              <a:t>Process Management: Provides guidance and directions to employees to document enterprise processes, test controls, correct deficiencies and ensure the numbers are traceable and proof exists to achieve auditability.</a:t>
            </a:r>
          </a:p>
          <a:p>
            <a:pPr marL="0" indent="0">
              <a:spcBef>
                <a:spcPts val="0"/>
              </a:spcBef>
              <a:buNone/>
            </a:pPr>
            <a:endParaRPr lang="en-US" altLang="en-US" dirty="0">
              <a:solidFill>
                <a:srgbClr val="000000"/>
              </a:solidFill>
              <a:latin typeface="+mn-lt"/>
            </a:endParaRPr>
          </a:p>
          <a:p>
            <a:pPr marL="0" indent="0">
              <a:spcBef>
                <a:spcPts val="0"/>
              </a:spcBef>
              <a:buNone/>
            </a:pPr>
            <a:r>
              <a:rPr lang="en-US" dirty="0">
                <a:latin typeface="+mn-lt"/>
              </a:rPr>
              <a:t>DLA Installation Management—Operations provides DLA with the installation capabilities and services to support the DLA mission.</a:t>
            </a:r>
          </a:p>
          <a:p>
            <a:pPr marL="0" indent="0">
              <a:spcBef>
                <a:spcPts val="0"/>
              </a:spcBef>
              <a:buNone/>
            </a:pPr>
            <a:endParaRPr lang="en-US" dirty="0">
              <a:latin typeface="+mn-lt"/>
            </a:endParaRPr>
          </a:p>
          <a:p>
            <a:pPr marL="0" indent="0">
              <a:spcBef>
                <a:spcPts val="0"/>
              </a:spcBef>
              <a:buNone/>
            </a:pPr>
            <a:r>
              <a:rPr lang="en-US" b="1" dirty="0">
                <a:latin typeface="+mn-lt"/>
              </a:rPr>
              <a:t>Quick Facts</a:t>
            </a:r>
            <a:r>
              <a:rPr lang="en-US" dirty="0">
                <a:latin typeface="+mn-lt"/>
              </a:rPr>
              <a:t>: There are 2,071 General Schedule/Wage Grade/Non-appropriated Fund civilian employees which includes 480 police officers and firefighters. There are also 250 contract employees supporting the organization.</a:t>
            </a:r>
          </a:p>
          <a:p>
            <a:pPr marL="174912" indent="-174912">
              <a:spcBef>
                <a:spcPts val="0"/>
              </a:spcBef>
            </a:pPr>
            <a:r>
              <a:rPr lang="en-US" dirty="0">
                <a:latin typeface="+mn-lt"/>
              </a:rPr>
              <a:t>Manages more than 17,000 real property assets at more than 600 locations. Examples include land, buildings, structures, utilities systems and includes equipment attached to and made part of buildings and structures (such as heating systems).    </a:t>
            </a:r>
          </a:p>
          <a:p>
            <a:pPr marL="174912" indent="-174912">
              <a:spcBef>
                <a:spcPts val="0"/>
              </a:spcBef>
            </a:pPr>
            <a:r>
              <a:rPr lang="en-US" dirty="0">
                <a:latin typeface="+mn-lt"/>
              </a:rPr>
              <a:t>Manages more than 18,000 general equipment assets. Examples include forklifts, servers, copy machines, trucks, and video conferencing equipment.</a:t>
            </a:r>
          </a:p>
          <a:p>
            <a:pPr marL="174912" indent="-174912">
              <a:spcBef>
                <a:spcPts val="0"/>
              </a:spcBef>
            </a:pPr>
            <a:r>
              <a:rPr lang="en-US" dirty="0">
                <a:latin typeface="+mn-lt"/>
              </a:rPr>
              <a:t>Manages more than 2,500 capital equipment assets, which are the same as general equipment assets with a value of more than $250,000</a:t>
            </a:r>
          </a:p>
          <a:p>
            <a:pPr marL="174912" indent="-174912">
              <a:spcBef>
                <a:spcPts val="0"/>
              </a:spcBef>
            </a:pPr>
            <a:r>
              <a:rPr lang="en-US" dirty="0">
                <a:latin typeface="+mn-lt"/>
              </a:rPr>
              <a:t>Manages five child development centers located at Fort Belvoir, Virginia; Richmond, Virginia; Columbus, Ohio; Susquehanna, Pennsylvania and San Joaquin, California.</a:t>
            </a:r>
          </a:p>
          <a:p>
            <a:pPr marL="174912" indent="-174912">
              <a:spcBef>
                <a:spcPts val="0"/>
              </a:spcBef>
            </a:pPr>
            <a:r>
              <a:rPr lang="en-US" dirty="0">
                <a:latin typeface="+mn-lt"/>
              </a:rPr>
              <a:t>Supports DLA Distribution Centers and DLA Disposition Services sites located worldwide. </a:t>
            </a:r>
          </a:p>
          <a:p>
            <a:pPr marL="174912" indent="-174912">
              <a:spcBef>
                <a:spcPts val="0"/>
              </a:spcBef>
            </a:pPr>
            <a:r>
              <a:rPr lang="en-US" dirty="0">
                <a:latin typeface="+mn-lt"/>
              </a:rPr>
              <a:t>Installation Operations site directors are co-located with DLA MSCs and DLA regional commanders.</a:t>
            </a:r>
          </a:p>
          <a:p>
            <a:pPr marL="0" indent="0">
              <a:spcBef>
                <a:spcPts val="0"/>
              </a:spcBef>
              <a:buNone/>
              <a:defRPr/>
            </a:pPr>
            <a:endParaRPr lang="en-US" dirty="0">
              <a:latin typeface="+mn-lt"/>
            </a:endParaRPr>
          </a:p>
          <a:p>
            <a:pPr marL="0" indent="0" defTabSz="932864">
              <a:spcBef>
                <a:spcPts val="0"/>
              </a:spcBef>
              <a:buNone/>
              <a:defRPr/>
            </a:pPr>
            <a:r>
              <a:rPr lang="en-US" altLang="en-US" dirty="0">
                <a:solidFill>
                  <a:srgbClr val="000000"/>
                </a:solidFill>
                <a:latin typeface="+mn-lt"/>
              </a:rPr>
              <a:t>As of June 2022</a:t>
            </a:r>
            <a:endParaRPr lang="en-US" b="1" dirty="0">
              <a:latin typeface="+mn-lt"/>
            </a:endParaRPr>
          </a:p>
          <a:p>
            <a:pPr marL="0" indent="0">
              <a:spcBef>
                <a:spcPts val="0"/>
              </a:spcBef>
              <a:buNone/>
            </a:pPr>
            <a:endParaRPr lang="en-US" altLang="en-US" dirty="0">
              <a:solidFill>
                <a:srgbClr val="000000"/>
              </a:solidFill>
            </a:endParaRPr>
          </a:p>
          <a:p>
            <a:pPr marL="0" indent="0">
              <a:spcBef>
                <a:spcPts val="0"/>
              </a:spcBef>
              <a:buNone/>
            </a:pPr>
            <a:endParaRPr lang="en-US" altLang="en-US" dirty="0">
              <a:solidFill>
                <a:srgbClr val="000000"/>
              </a:solidFill>
            </a:endParaRPr>
          </a:p>
          <a:p>
            <a:pPr>
              <a:lnSpc>
                <a:spcPct val="100000"/>
              </a:lnSpc>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18</a:t>
            </a:fld>
            <a:endParaRPr lang="en-US"/>
          </a:p>
        </p:txBody>
      </p:sp>
    </p:spTree>
    <p:extLst>
      <p:ext uri="{BB962C8B-B14F-4D97-AF65-F5344CB8AC3E}">
        <p14:creationId xmlns:p14="http://schemas.microsoft.com/office/powerpoint/2010/main" val="10825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buNone/>
            </a:pPr>
            <a:r>
              <a:rPr lang="en-US" baseline="0" dirty="0">
                <a:latin typeface="+mn-lt"/>
                <a:cs typeface="Arial" panose="020B0604020202020204" pitchFamily="34" charset="0"/>
              </a:rPr>
              <a:t>DLA recognizes a high-performing, valued, resilient and accountable workforce is vital to current and long-term success in effectively supporting the warfighter. </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J1, DLA Human Resources, advises and assists the DLA Executive Board in building and sustaining an exceptional civilian and military workforce within DLA. In support of the DLA mission, DLA Human Resources finds, trains, and sustains a mission-ready workforce for DLA and our HR customers, using world class policies, processes, programs, and tools.</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In addition to providing full HR support to DLA, J1 provides HR services to other DOD agencies on a reimbursable basis.</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J1’s mission entails developing a strategic approach and requisite policies/programs in the areas of: talent management, leadership development, change management, personnel staffing, position classification, employee relations, labor relations, training, executive development, career management, pay administration, performance management, incentive awards, injury compensation, certain worker/family support programs, employee assistance program, sexual assault prevention and response, management information, military personnel, military manpower management, and the DLA Senior Executive Service Program.</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J1 oversees the provision of services by the DLA Human Resources Services, DLA customers; Enterprise Operations; DLA Payroll and Travel; Human Resources Information Systems; Military Personnel; DLA Training; Workforce Development Policy and Program Support; and DOD customers. </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As of June 2022</a:t>
            </a: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19</a:t>
            </a:fld>
            <a:endParaRPr lang="en-US"/>
          </a:p>
        </p:txBody>
      </p:sp>
    </p:spTree>
    <p:extLst>
      <p:ext uri="{BB962C8B-B14F-4D97-AF65-F5344CB8AC3E}">
        <p14:creationId xmlns:p14="http://schemas.microsoft.com/office/powerpoint/2010/main" val="120697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a:t>
            </a:fld>
            <a:endParaRPr lang="en-US"/>
          </a:p>
        </p:txBody>
      </p:sp>
    </p:spTree>
    <p:extLst>
      <p:ext uri="{BB962C8B-B14F-4D97-AF65-F5344CB8AC3E}">
        <p14:creationId xmlns:p14="http://schemas.microsoft.com/office/powerpoint/2010/main" val="4076964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spcBef>
                <a:spcPts val="0"/>
              </a:spcBef>
              <a:buNone/>
            </a:pPr>
            <a:r>
              <a:rPr lang="en-US" dirty="0"/>
              <a:t>J3, DLA Logistics Operations, is responsible for end-to-end supply chain management of DLA’s multiple supply chains. J3 provides logistics and materiel process management policy, guidance and oversight while conducting continuous assessments of supply chain performance.</a:t>
            </a:r>
          </a:p>
          <a:p>
            <a:pPr marL="0" indent="0">
              <a:spcBef>
                <a:spcPts val="0"/>
              </a:spcBef>
              <a:buNone/>
            </a:pPr>
            <a:endParaRPr lang="en-US" dirty="0"/>
          </a:p>
          <a:p>
            <a:pPr marL="0" indent="0">
              <a:spcBef>
                <a:spcPts val="0"/>
              </a:spcBef>
              <a:buNone/>
            </a:pPr>
            <a:r>
              <a:rPr lang="en-US" dirty="0"/>
              <a:t>J3 is the critical link to military service customers and the combatant commands for the entire Agency. This directorate links DLA’s vast sustainment capabilities to warfighter demand in order to deliver end-to-end supply chain effectiveness.</a:t>
            </a:r>
          </a:p>
          <a:p>
            <a:pPr marL="0" indent="0">
              <a:spcBef>
                <a:spcPts val="0"/>
              </a:spcBef>
              <a:buNone/>
            </a:pPr>
            <a:endParaRPr lang="en-US" dirty="0"/>
          </a:p>
          <a:p>
            <a:pPr marL="0" indent="0">
              <a:spcBef>
                <a:spcPts val="0"/>
              </a:spcBef>
              <a:buNone/>
            </a:pPr>
            <a:r>
              <a:rPr lang="en-US" dirty="0"/>
              <a:t>J3 functions as the strategic and operational focal point to:</a:t>
            </a:r>
          </a:p>
          <a:p>
            <a:pPr marL="466431" lvl="1" indent="0">
              <a:spcBef>
                <a:spcPts val="0"/>
              </a:spcBef>
              <a:buNone/>
            </a:pPr>
            <a:r>
              <a:rPr lang="en-US" dirty="0"/>
              <a:t>– Build mutually beneficial partnerships with every DOD component</a:t>
            </a:r>
          </a:p>
          <a:p>
            <a:pPr marL="466431" lvl="1" indent="0">
              <a:spcBef>
                <a:spcPts val="0"/>
              </a:spcBef>
              <a:buNone/>
            </a:pPr>
            <a:r>
              <a:rPr lang="en-US" dirty="0"/>
              <a:t>– Establish and execute measurable performance agreements</a:t>
            </a:r>
          </a:p>
          <a:p>
            <a:pPr marL="466431" lvl="1" indent="0">
              <a:spcBef>
                <a:spcPts val="0"/>
              </a:spcBef>
              <a:buNone/>
            </a:pPr>
            <a:r>
              <a:rPr lang="en-US" dirty="0"/>
              <a:t>– Collaboratively manage DLA account plans for each military service</a:t>
            </a:r>
          </a:p>
          <a:p>
            <a:pPr marL="466431" lvl="1" indent="0">
              <a:spcBef>
                <a:spcPts val="0"/>
              </a:spcBef>
              <a:buNone/>
            </a:pPr>
            <a:r>
              <a:rPr lang="en-US" dirty="0"/>
              <a:t>– Develop engagement strategies for each service</a:t>
            </a:r>
          </a:p>
          <a:p>
            <a:pPr marL="466431" lvl="1" indent="0">
              <a:spcBef>
                <a:spcPts val="0"/>
              </a:spcBef>
              <a:buNone/>
            </a:pPr>
            <a:r>
              <a:rPr lang="en-US" dirty="0"/>
              <a:t>– Cultivate new opportunities for DLA support</a:t>
            </a:r>
          </a:p>
          <a:p>
            <a:pPr marL="233216" lvl="1" indent="0">
              <a:spcBef>
                <a:spcPts val="0"/>
              </a:spcBef>
              <a:buNone/>
            </a:pPr>
            <a:endParaRPr lang="en-US" dirty="0"/>
          </a:p>
          <a:p>
            <a:pPr marL="0" indent="0">
              <a:spcBef>
                <a:spcPts val="0"/>
              </a:spcBef>
              <a:buNone/>
            </a:pPr>
            <a:r>
              <a:rPr lang="en-US" dirty="0"/>
              <a:t>Additionally, the J3 integrates DLA support for the DOD enterprise, synchronizing responsibilities for all the related policy and procedures, monitoring the health, capability, and weapons systems performance for this mission set, and working with the Military Service Headquarters on weapons system support improvement initiatives.</a:t>
            </a:r>
          </a:p>
          <a:p>
            <a:pPr marL="0" indent="0">
              <a:spcBef>
                <a:spcPts val="0"/>
              </a:spcBef>
              <a:buNone/>
            </a:pPr>
            <a:endParaRPr lang="en-US" dirty="0"/>
          </a:p>
          <a:p>
            <a:pPr marL="0" indent="0">
              <a:spcBef>
                <a:spcPts val="0"/>
              </a:spcBef>
              <a:buNone/>
            </a:pPr>
            <a:r>
              <a:rPr lang="en-US" dirty="0"/>
              <a:t>The J3 also manages expeditionary missions including the Global Response Force Rapid Deployment Teams, in addition to the traditional DLA Support Teams.  </a:t>
            </a:r>
          </a:p>
          <a:p>
            <a:pPr marL="0" indent="0">
              <a:spcBef>
                <a:spcPts val="0"/>
              </a:spcBef>
              <a:buNone/>
            </a:pPr>
            <a:r>
              <a:rPr lang="en-US" dirty="0"/>
              <a:t>  </a:t>
            </a:r>
          </a:p>
          <a:p>
            <a:pPr marL="0" indent="0">
              <a:spcBef>
                <a:spcPts val="0"/>
              </a:spcBef>
              <a:buNone/>
            </a:pPr>
            <a:r>
              <a:rPr lang="en-US" u="sng" dirty="0"/>
              <a:t>J3 Background: </a:t>
            </a:r>
          </a:p>
          <a:p>
            <a:pPr marL="0" indent="0">
              <a:spcBef>
                <a:spcPts val="0"/>
              </a:spcBef>
              <a:buNone/>
            </a:pPr>
            <a:r>
              <a:rPr lang="en-US" dirty="0"/>
              <a:t>– Acts as a customer advocate for the Agency, maintaining close relationships with our stakeholders through regional commanders, deployed support teams, combatant command and major mission area liaison officers and customer service representatives</a:t>
            </a:r>
          </a:p>
          <a:p>
            <a:pPr marL="0" indent="0">
              <a:spcBef>
                <a:spcPts val="0"/>
              </a:spcBef>
              <a:buNone/>
            </a:pPr>
            <a:endParaRPr lang="en-US" dirty="0"/>
          </a:p>
          <a:p>
            <a:pPr marL="0" indent="0">
              <a:spcBef>
                <a:spcPts val="0"/>
              </a:spcBef>
              <a:buNone/>
            </a:pPr>
            <a:r>
              <a:rPr lang="en-US" dirty="0"/>
              <a:t>– Serves as DLA’s primary focal point for new supply chain concepts, proposals, initiatives and assessments</a:t>
            </a:r>
          </a:p>
          <a:p>
            <a:pPr marL="0" indent="0">
              <a:spcBef>
                <a:spcPts val="0"/>
              </a:spcBef>
              <a:buNone/>
            </a:pPr>
            <a:endParaRPr lang="en-US" dirty="0"/>
          </a:p>
          <a:p>
            <a:pPr marL="0" indent="0">
              <a:spcBef>
                <a:spcPts val="0"/>
              </a:spcBef>
              <a:buNone/>
            </a:pPr>
            <a:r>
              <a:rPr lang="en-US" dirty="0"/>
              <a:t>– Executes strategic planning and analysis and recommends operations, business processes, information systems and policy improvements to synchronize and improve end-to-end performance of supply chains </a:t>
            </a:r>
          </a:p>
          <a:p>
            <a:pPr marL="0" indent="0">
              <a:spcBef>
                <a:spcPts val="0"/>
              </a:spcBef>
              <a:buNone/>
            </a:pPr>
            <a:endParaRPr lang="en-US" dirty="0"/>
          </a:p>
          <a:p>
            <a:pPr marL="0" indent="0">
              <a:spcBef>
                <a:spcPts val="0"/>
              </a:spcBef>
              <a:buNone/>
            </a:pPr>
            <a:r>
              <a:rPr lang="en-US" dirty="0"/>
              <a:t>– Operates the DLA Agency Synchronization Operations Center, which monitors, tasks and integrates the DLA response to operational and contingency requirements</a:t>
            </a:r>
          </a:p>
          <a:p>
            <a:pPr marL="0" indent="0">
              <a:spcBef>
                <a:spcPts val="0"/>
              </a:spcBef>
              <a:buNone/>
            </a:pPr>
            <a:endParaRPr lang="en-US" dirty="0"/>
          </a:p>
          <a:p>
            <a:pPr marL="0" indent="0">
              <a:spcBef>
                <a:spcPts val="0"/>
              </a:spcBef>
              <a:buNone/>
            </a:pPr>
            <a:r>
              <a:rPr lang="en-US" dirty="0"/>
              <a:t>– Plans, conducts and participates in joint exercises</a:t>
            </a:r>
          </a:p>
          <a:p>
            <a:pPr marL="0" indent="0">
              <a:spcBef>
                <a:spcPts val="0"/>
              </a:spcBef>
              <a:buNone/>
            </a:pPr>
            <a:endParaRPr lang="en-US" dirty="0"/>
          </a:p>
          <a:p>
            <a:pPr marL="0" indent="0">
              <a:spcBef>
                <a:spcPts val="0"/>
              </a:spcBef>
              <a:buNone/>
            </a:pPr>
            <a:r>
              <a:rPr lang="en-US" dirty="0"/>
              <a:t>– Supports worldwide humanitarian relief efforts</a:t>
            </a:r>
          </a:p>
          <a:p>
            <a:pPr marL="0" indent="0">
              <a:spcBef>
                <a:spcPts val="0"/>
              </a:spcBef>
              <a:buNone/>
            </a:pPr>
            <a:endParaRPr lang="en-US" dirty="0"/>
          </a:p>
          <a:p>
            <a:pPr marL="0" indent="0">
              <a:spcBef>
                <a:spcPts val="0"/>
              </a:spcBef>
              <a:buNone/>
            </a:pPr>
            <a:r>
              <a:rPr lang="en-US" dirty="0"/>
              <a:t>– Synchronizes responsibilities for all Nuclear Enterprise-related policy and procedures</a:t>
            </a:r>
          </a:p>
          <a:p>
            <a:pPr marL="0" indent="0">
              <a:spcBef>
                <a:spcPts val="0"/>
              </a:spcBef>
              <a:buNone/>
            </a:pPr>
            <a:endParaRPr lang="en-US" dirty="0"/>
          </a:p>
          <a:p>
            <a:pPr marL="0" indent="0">
              <a:spcBef>
                <a:spcPts val="0"/>
              </a:spcBef>
              <a:buNone/>
            </a:pPr>
            <a:r>
              <a:rPr lang="en-US" dirty="0"/>
              <a:t>– Assists the combatant commands with executing their Operational Contract Support mission</a:t>
            </a:r>
          </a:p>
          <a:p>
            <a:pPr marL="0" indent="0">
              <a:spcBef>
                <a:spcPts val="0"/>
              </a:spcBef>
              <a:buNone/>
            </a:pPr>
            <a:endParaRPr lang="en-US" dirty="0"/>
          </a:p>
          <a:p>
            <a:pPr marL="0" indent="0">
              <a:spcBef>
                <a:spcPts val="0"/>
              </a:spcBef>
              <a:buNone/>
            </a:pPr>
            <a:r>
              <a:rPr lang="en-US" dirty="0"/>
              <a:t>– </a:t>
            </a:r>
            <a:r>
              <a:rPr lang="en-US" dirty="0">
                <a:cs typeface="Arial" panose="020B0604020202020204" pitchFamily="34" charset="0"/>
              </a:rPr>
              <a:t>Houses the Center of Planning Excellence, the PBL Center of Excellence, and the Customer Interaction Center</a:t>
            </a:r>
            <a:endParaRPr lang="en-US" dirty="0"/>
          </a:p>
          <a:p>
            <a:pPr marL="0" indent="0">
              <a:spcBef>
                <a:spcPts val="0"/>
              </a:spcBef>
              <a:buNone/>
            </a:pPr>
            <a:endParaRPr lang="en-US" dirty="0"/>
          </a:p>
          <a:p>
            <a:pPr marL="0" indent="0">
              <a:spcBef>
                <a:spcPts val="0"/>
              </a:spcBef>
              <a:buNone/>
            </a:pPr>
            <a:r>
              <a:rPr lang="en-US" dirty="0"/>
              <a:t>– Advocates for the MSCs and oversees their activities</a:t>
            </a:r>
          </a:p>
          <a:p>
            <a:pPr marL="0" indent="0">
              <a:spcBef>
                <a:spcPts val="0"/>
              </a:spcBef>
              <a:buNone/>
            </a:pPr>
            <a:endParaRPr lang="en-US" dirty="0"/>
          </a:p>
          <a:p>
            <a:pPr marL="0" indent="0">
              <a:spcBef>
                <a:spcPts val="0"/>
              </a:spcBef>
              <a:buNone/>
            </a:pPr>
            <a:r>
              <a:rPr lang="en-US" dirty="0"/>
              <a:t>– Oversees the DLA foreign visitor program</a:t>
            </a:r>
          </a:p>
          <a:p>
            <a:pPr marL="0" indent="0">
              <a:spcBef>
                <a:spcPts val="0"/>
              </a:spcBef>
              <a:buNone/>
            </a:pPr>
            <a:endParaRPr lang="en-US" dirty="0"/>
          </a:p>
          <a:p>
            <a:pPr marL="0" indent="0">
              <a:spcBef>
                <a:spcPts val="0"/>
              </a:spcBef>
              <a:buNone/>
            </a:pPr>
            <a:r>
              <a:rPr lang="en-US" dirty="0"/>
              <a:t>As of June 2022</a:t>
            </a: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20</a:t>
            </a:fld>
            <a:endParaRPr lang="en-US"/>
          </a:p>
        </p:txBody>
      </p:sp>
    </p:spTree>
    <p:extLst>
      <p:ext uri="{BB962C8B-B14F-4D97-AF65-F5344CB8AC3E}">
        <p14:creationId xmlns:p14="http://schemas.microsoft.com/office/powerpoint/2010/main" val="2836159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J6, DLA Information Operations, leads and manages the confluence of information and technology for DLA, providing comprehensive, best practice Information Technology support to the DOD/DLA logistics business community. J6 also provides high quality information systems, customer support, efficient and effective computing, data management, electronic business, telecommunication services, and secure voice systems. </a:t>
            </a:r>
          </a:p>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 </a:t>
            </a:r>
          </a:p>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J6 is responsible for all things IT within DLA and believes their #1 job is to keep the “day-to-day IT operations” up and running 24/7. Their goal is to provide business value and capabilities to help DLA serve the warfighter, while promoting a culture of IT resiliency and adaptability. </a:t>
            </a:r>
          </a:p>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 </a:t>
            </a:r>
          </a:p>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J6 Field Activity offices provide on-site support to all DLA MSCs and units for networks, communications, applications, desktops, phones, video teleconferences, and communications security.</a:t>
            </a:r>
          </a:p>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 </a:t>
            </a:r>
          </a:p>
          <a:p>
            <a:pPr marL="0" indent="0">
              <a:lnSpc>
                <a:spcPct val="107000"/>
              </a:lnSpc>
              <a:spcBef>
                <a:spcPts val="0"/>
              </a:spcBef>
              <a:spcAft>
                <a:spcPts val="816"/>
              </a:spcAft>
              <a:buNone/>
            </a:pPr>
            <a:r>
              <a:rPr lang="en-US" dirty="0">
                <a:ea typeface="Calibri" panose="020F0502020204030204" pitchFamily="34" charset="0"/>
                <a:cs typeface="Times New Roman" panose="02020603050405020304" pitchFamily="18" charset="0"/>
              </a:rPr>
              <a:t>J6 provides direct support at each DLA location and provides IT support for overseas deployments and personnel in other “forward” locations.</a:t>
            </a:r>
          </a:p>
          <a:p>
            <a:pPr marL="0" indent="0">
              <a:spcBef>
                <a:spcPts val="0"/>
              </a:spcBef>
              <a:buNone/>
            </a:pPr>
            <a:endParaRPr lang="en-US" dirty="0"/>
          </a:p>
          <a:p>
            <a:pPr marL="0" indent="0">
              <a:spcBef>
                <a:spcPts val="0"/>
              </a:spcBef>
              <a:buNone/>
            </a:pPr>
            <a:r>
              <a:rPr lang="en-US" dirty="0"/>
              <a:t>As of June 2022</a:t>
            </a:r>
          </a:p>
          <a:p>
            <a:pPr marL="0" indent="0">
              <a:buNone/>
            </a:pPr>
            <a:r>
              <a:rPr lang="en-US" sz="600" dirty="0"/>
              <a:t> </a:t>
            </a:r>
          </a:p>
          <a:p>
            <a:pPr marL="0" indent="0">
              <a:buNone/>
            </a:pPr>
            <a:endParaRPr lang="en-US" dirty="0"/>
          </a:p>
        </p:txBody>
      </p:sp>
      <p:sp>
        <p:nvSpPr>
          <p:cNvPr id="4" name="Slide Number Placeholder 3"/>
          <p:cNvSpPr>
            <a:spLocks noGrp="1"/>
          </p:cNvSpPr>
          <p:nvPr>
            <p:ph type="sldNum" sz="quarter" idx="5"/>
          </p:nvPr>
        </p:nvSpPr>
        <p:spPr/>
        <p:txBody>
          <a:bodyPr/>
          <a:lstStyle/>
          <a:p>
            <a:pPr defTabSz="466431">
              <a:defRPr/>
            </a:pPr>
            <a:fld id="{E2CA5C0E-4909-4CFA-9D5C-28EC43D03F21}" type="slidenum">
              <a:rPr lang="en-US">
                <a:solidFill>
                  <a:prstClr val="black"/>
                </a:solidFill>
                <a:latin typeface="Arial" panose="020B0604020202020204"/>
              </a:rPr>
              <a:pPr defTabSz="466431">
                <a:defRPr/>
              </a:pPr>
              <a:t>21</a:t>
            </a:fld>
            <a:endParaRPr lang="en-US">
              <a:solidFill>
                <a:prstClr val="black"/>
              </a:solidFill>
              <a:latin typeface="Arial" panose="020B0604020202020204"/>
            </a:endParaRPr>
          </a:p>
        </p:txBody>
      </p:sp>
    </p:spTree>
    <p:extLst>
      <p:ext uri="{BB962C8B-B14F-4D97-AF65-F5344CB8AC3E}">
        <p14:creationId xmlns:p14="http://schemas.microsoft.com/office/powerpoint/2010/main" val="479300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lnSpc>
                <a:spcPct val="300000"/>
              </a:lnSpc>
              <a:spcBef>
                <a:spcPts val="0"/>
              </a:spcBef>
              <a:spcAft>
                <a:spcPts val="1225"/>
              </a:spcAft>
              <a:buNone/>
            </a:pPr>
            <a:r>
              <a:rPr lang="en-US" dirty="0"/>
              <a:t>J7 is responsible for the development, application and oversight of DLA acquisition policy, plans, programs, operations and systems. </a:t>
            </a:r>
          </a:p>
          <a:p>
            <a:pPr marL="0" indent="0">
              <a:lnSpc>
                <a:spcPct val="300000"/>
              </a:lnSpc>
              <a:spcBef>
                <a:spcPts val="0"/>
              </a:spcBef>
              <a:spcAft>
                <a:spcPts val="1225"/>
              </a:spcAft>
              <a:buNone/>
            </a:pPr>
            <a:endParaRPr lang="en-US" dirty="0"/>
          </a:p>
          <a:p>
            <a:pPr marL="0" indent="-174912">
              <a:lnSpc>
                <a:spcPct val="300000"/>
              </a:lnSpc>
              <a:spcBef>
                <a:spcPts val="0"/>
              </a:spcBef>
              <a:spcAft>
                <a:spcPts val="1225"/>
              </a:spcAft>
            </a:pPr>
            <a:r>
              <a:rPr lang="en-US" dirty="0"/>
              <a:t>Oversees a DLA acquisition workforce of 9,000</a:t>
            </a:r>
          </a:p>
          <a:p>
            <a:pPr marL="0" indent="-174912">
              <a:lnSpc>
                <a:spcPct val="300000"/>
              </a:lnSpc>
              <a:spcBef>
                <a:spcPts val="0"/>
              </a:spcBef>
              <a:spcAft>
                <a:spcPts val="1225"/>
              </a:spcAft>
            </a:pPr>
            <a:endParaRPr lang="en-US" dirty="0"/>
          </a:p>
          <a:p>
            <a:pPr marL="0" indent="-174912">
              <a:lnSpc>
                <a:spcPct val="300000"/>
              </a:lnSpc>
              <a:spcBef>
                <a:spcPts val="0"/>
              </a:spcBef>
              <a:spcAft>
                <a:spcPts val="1225"/>
              </a:spcAft>
            </a:pPr>
            <a:r>
              <a:rPr lang="en-US" dirty="0"/>
              <a:t>With J3 and the major subordinate commands, sets the acquisition agenda for the agency</a:t>
            </a:r>
          </a:p>
          <a:p>
            <a:pPr marL="0" indent="-174912">
              <a:lnSpc>
                <a:spcPct val="300000"/>
              </a:lnSpc>
              <a:spcBef>
                <a:spcPts val="0"/>
              </a:spcBef>
              <a:spcAft>
                <a:spcPts val="1225"/>
              </a:spcAft>
            </a:pPr>
            <a:endParaRPr lang="en-US" dirty="0"/>
          </a:p>
          <a:p>
            <a:pPr marL="0" indent="-174912">
              <a:lnSpc>
                <a:spcPct val="300000"/>
              </a:lnSpc>
              <a:spcBef>
                <a:spcPts val="0"/>
              </a:spcBef>
              <a:spcAft>
                <a:spcPts val="1225"/>
              </a:spcAft>
            </a:pPr>
            <a:r>
              <a:rPr lang="en-US" dirty="0"/>
              <a:t>Interfaces with Defense Pricing and Contracting and other DOD and federal agencies in support of DLA acquisition programs and interests</a:t>
            </a:r>
          </a:p>
          <a:p>
            <a:pPr marL="0" indent="-174912">
              <a:lnSpc>
                <a:spcPct val="300000"/>
              </a:lnSpc>
              <a:spcBef>
                <a:spcPts val="0"/>
              </a:spcBef>
              <a:spcAft>
                <a:spcPts val="1225"/>
              </a:spcAft>
            </a:pPr>
            <a:endParaRPr lang="en-US" dirty="0"/>
          </a:p>
          <a:p>
            <a:pPr marL="0" indent="-174912">
              <a:lnSpc>
                <a:spcPct val="300000"/>
              </a:lnSpc>
              <a:spcBef>
                <a:spcPts val="0"/>
              </a:spcBef>
              <a:spcAft>
                <a:spcPts val="1225"/>
              </a:spcAft>
            </a:pPr>
            <a:r>
              <a:rPr lang="en-US" dirty="0"/>
              <a:t>Serves as the functional process owner for DLA’s procurement systems</a:t>
            </a:r>
          </a:p>
          <a:p>
            <a:pPr marL="0" indent="-174912">
              <a:lnSpc>
                <a:spcPct val="300000"/>
              </a:lnSpc>
              <a:spcBef>
                <a:spcPts val="0"/>
              </a:spcBef>
              <a:spcAft>
                <a:spcPts val="1225"/>
              </a:spcAft>
            </a:pPr>
            <a:endParaRPr lang="en-US" dirty="0"/>
          </a:p>
          <a:p>
            <a:pPr marL="0" indent="-174912">
              <a:lnSpc>
                <a:spcPct val="300000"/>
              </a:lnSpc>
              <a:spcBef>
                <a:spcPts val="0"/>
              </a:spcBef>
              <a:spcAft>
                <a:spcPts val="1225"/>
              </a:spcAft>
            </a:pPr>
            <a:r>
              <a:rPr lang="en-US" dirty="0"/>
              <a:t>Leads the industry engagement strategy for the agency</a:t>
            </a:r>
          </a:p>
          <a:p>
            <a:pPr marL="0" indent="-174912">
              <a:lnSpc>
                <a:spcPct val="300000"/>
              </a:lnSpc>
              <a:spcBef>
                <a:spcPts val="0"/>
              </a:spcBef>
              <a:spcAft>
                <a:spcPts val="1225"/>
              </a:spcAft>
            </a:pPr>
            <a:endParaRPr lang="en-US" dirty="0"/>
          </a:p>
          <a:p>
            <a:pPr marL="0" indent="-174912">
              <a:lnSpc>
                <a:spcPct val="300000"/>
              </a:lnSpc>
              <a:spcBef>
                <a:spcPts val="0"/>
              </a:spcBef>
              <a:spcAft>
                <a:spcPts val="1225"/>
              </a:spcAft>
            </a:pPr>
            <a:r>
              <a:rPr lang="en-US" dirty="0"/>
              <a:t>Assesses and mitigates industrial base risk via the </a:t>
            </a:r>
            <a:r>
              <a:rPr lang="en-US" dirty="0" err="1"/>
              <a:t>Warstopper</a:t>
            </a:r>
            <a:r>
              <a:rPr lang="en-US" dirty="0"/>
              <a:t> Program</a:t>
            </a:r>
          </a:p>
          <a:p>
            <a:pPr marL="0" indent="-174912">
              <a:lnSpc>
                <a:spcPct val="300000"/>
              </a:lnSpc>
              <a:spcBef>
                <a:spcPts val="0"/>
              </a:spcBef>
              <a:spcAft>
                <a:spcPts val="1225"/>
              </a:spcAft>
            </a:pPr>
            <a:endParaRPr lang="en-US" dirty="0"/>
          </a:p>
          <a:p>
            <a:pPr marL="0" indent="-174912">
              <a:lnSpc>
                <a:spcPct val="300000"/>
              </a:lnSpc>
              <a:spcBef>
                <a:spcPts val="0"/>
              </a:spcBef>
              <a:spcAft>
                <a:spcPts val="1225"/>
              </a:spcAft>
            </a:pPr>
            <a:r>
              <a:rPr lang="en-US" dirty="0"/>
              <a:t>Drives efficiencies in the acquisition process</a:t>
            </a:r>
          </a:p>
          <a:p>
            <a:pPr marL="0" indent="-174912">
              <a:lnSpc>
                <a:spcPct val="300000"/>
              </a:lnSpc>
              <a:spcBef>
                <a:spcPts val="0"/>
              </a:spcBef>
              <a:spcAft>
                <a:spcPts val="1225"/>
              </a:spcAft>
            </a:pPr>
            <a:endParaRPr lang="en-US" dirty="0"/>
          </a:p>
          <a:p>
            <a:pPr marL="0" indent="0">
              <a:lnSpc>
                <a:spcPct val="300000"/>
              </a:lnSpc>
              <a:spcBef>
                <a:spcPts val="0"/>
              </a:spcBef>
              <a:spcAft>
                <a:spcPts val="1225"/>
              </a:spcAft>
              <a:buNone/>
            </a:pPr>
            <a:r>
              <a:rPr lang="en-US" dirty="0"/>
              <a:t>DLA Strategic Materials and the DLA Contracting Services Office also fall under J7.</a:t>
            </a:r>
          </a:p>
          <a:p>
            <a:pPr marL="0" indent="0">
              <a:lnSpc>
                <a:spcPct val="300000"/>
              </a:lnSpc>
              <a:spcBef>
                <a:spcPts val="0"/>
              </a:spcBef>
              <a:spcAft>
                <a:spcPts val="1225"/>
              </a:spcAft>
              <a:buNone/>
            </a:pPr>
            <a:endParaRPr lang="en-US" dirty="0"/>
          </a:p>
          <a:p>
            <a:pPr marL="0" indent="0">
              <a:lnSpc>
                <a:spcPct val="300000"/>
              </a:lnSpc>
              <a:spcBef>
                <a:spcPts val="0"/>
              </a:spcBef>
              <a:spcAft>
                <a:spcPts val="1225"/>
              </a:spcAft>
              <a:buNone/>
            </a:pPr>
            <a:r>
              <a:rPr lang="en-US" dirty="0"/>
              <a:t>As of June 2022</a:t>
            </a:r>
          </a:p>
          <a:p>
            <a:pPr marL="0" indent="0">
              <a:lnSpc>
                <a:spcPct val="300000"/>
              </a:lnSpc>
              <a:buNone/>
            </a:pPr>
            <a:r>
              <a:rPr lang="en-US" dirty="0"/>
              <a:t> </a:t>
            </a: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22</a:t>
            </a:fld>
            <a:endParaRPr lang="en-US"/>
          </a:p>
        </p:txBody>
      </p:sp>
    </p:spTree>
    <p:extLst>
      <p:ext uri="{BB962C8B-B14F-4D97-AF65-F5344CB8AC3E}">
        <p14:creationId xmlns:p14="http://schemas.microsoft.com/office/powerpoint/2010/main" val="374943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buNone/>
            </a:pPr>
            <a:r>
              <a:rPr lang="en-US" baseline="0" dirty="0">
                <a:latin typeface="+mn-lt"/>
                <a:cs typeface="Arial" panose="020B0604020202020204" pitchFamily="34" charset="0"/>
              </a:rPr>
              <a:t>J8, DLA Finance, provides the full spectrum of financial management services and support to our customers, including accounting, budgeting, financial analysis, audit remediation and process management.</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J8 is the principal financial advisor to the DLA Director and the primary DLA advocate with the Office of the Under Secretary of Defense (Comptroller) and the Office of Management and Budget.</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DLA Finance also partners with many key Department of Defense stakeholders and service providers, such as Congressional Authorization and Appropriation staff members, Office of the Undersecretary of Defense (Acquisition &amp; Sustainment) and the Defense Finance and Accounting Service.  </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Approximately 750 J8 financial professionals at seven locations across the United States and </a:t>
            </a:r>
            <a:r>
              <a:rPr lang="en-US" dirty="0"/>
              <a:t>provided more than</a:t>
            </a:r>
            <a:r>
              <a:rPr lang="en-US" sz="1200" dirty="0"/>
              <a:t> $48.2 billion</a:t>
            </a:r>
          </a:p>
          <a:p>
            <a:pPr marL="0" indent="0">
              <a:buNone/>
            </a:pPr>
            <a:r>
              <a:rPr lang="en-US" sz="1200" dirty="0"/>
              <a:t>in goods and services </a:t>
            </a:r>
            <a:r>
              <a:rPr lang="en-US" dirty="0"/>
              <a:t>FY2022.</a:t>
            </a:r>
          </a:p>
          <a:p>
            <a:pPr marL="0" indent="0">
              <a:buNone/>
            </a:pPr>
            <a:endParaRPr lang="en-US" baseline="0" dirty="0">
              <a:latin typeface="+mn-lt"/>
              <a:cs typeface="Arial" panose="020B0604020202020204" pitchFamily="34" charset="0"/>
            </a:endParaRPr>
          </a:p>
          <a:p>
            <a:pPr marL="0" indent="0">
              <a:buNone/>
            </a:pPr>
            <a:r>
              <a:rPr lang="en-US" baseline="0" dirty="0">
                <a:latin typeface="+mn-lt"/>
                <a:cs typeface="Arial" panose="020B0604020202020204" pitchFamily="34" charset="0"/>
              </a:rPr>
              <a:t>J8 also leads stewardship and audit remediation activities for the agency. </a:t>
            </a:r>
          </a:p>
          <a:p>
            <a:pPr marL="0" indent="0">
              <a:spcBef>
                <a:spcPts val="0"/>
              </a:spcBef>
              <a:buNone/>
            </a:pPr>
            <a:endParaRPr lang="en-US" altLang="en-US" baseline="0" dirty="0">
              <a:latin typeface="+mn-lt"/>
            </a:endParaRPr>
          </a:p>
          <a:p>
            <a:pPr marL="0" indent="0">
              <a:spcBef>
                <a:spcPts val="0"/>
              </a:spcBef>
              <a:buNone/>
            </a:pPr>
            <a:r>
              <a:rPr lang="en-US" altLang="en-US" baseline="0" dirty="0">
                <a:latin typeface="+mn-lt"/>
              </a:rPr>
              <a:t>As of February 2023</a:t>
            </a:r>
            <a:endParaRPr lang="en-US" baseline="0" dirty="0">
              <a:latin typeface="+mn-lt"/>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23</a:t>
            </a:fld>
            <a:endParaRPr lang="en-US"/>
          </a:p>
        </p:txBody>
      </p:sp>
    </p:spTree>
    <p:extLst>
      <p:ext uri="{BB962C8B-B14F-4D97-AF65-F5344CB8AC3E}">
        <p14:creationId xmlns:p14="http://schemas.microsoft.com/office/powerpoint/2010/main" val="3141368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spcBef>
                <a:spcPts val="0"/>
              </a:spcBef>
              <a:buNone/>
            </a:pPr>
            <a:r>
              <a:rPr lang="en-US" dirty="0">
                <a:ea typeface="Calibri" panose="020F0502020204030204" pitchFamily="34" charset="0"/>
                <a:cs typeface="Times New Roman" panose="02020603050405020304" pitchFamily="18" charset="0"/>
              </a:rPr>
              <a:t>J9, DLA Joint Reserve Force, is comprised of more than 660 Reservists. They provide trained, ready and available Reservists from the Army, Navy, Marine Corps and Air Force, to enable DLA to accomplish its worldwide combat support agency logistics mission. </a:t>
            </a:r>
          </a:p>
          <a:p>
            <a:pPr marL="0">
              <a:spcBef>
                <a:spcPts val="0"/>
              </a:spcBef>
            </a:pPr>
            <a:endParaRPr lang="en-US" dirty="0">
              <a:ea typeface="Calibri" panose="020F0502020204030204" pitchFamily="34" charset="0"/>
              <a:cs typeface="Times New Roman" panose="02020603050405020304" pitchFamily="18" charset="0"/>
            </a:endParaRPr>
          </a:p>
          <a:p>
            <a:pPr marL="0" indent="0">
              <a:spcBef>
                <a:spcPts val="0"/>
              </a:spcBef>
              <a:buNone/>
            </a:pPr>
            <a:r>
              <a:rPr lang="en-US" dirty="0">
                <a:ea typeface="Calibri" panose="020F0502020204030204" pitchFamily="34" charset="0"/>
                <a:cs typeface="Times New Roman" panose="02020603050405020304" pitchFamily="18" charset="0"/>
              </a:rPr>
              <a:t>J9’s objectives are to: </a:t>
            </a:r>
          </a:p>
          <a:p>
            <a:pPr marL="0" indent="0">
              <a:spcBef>
                <a:spcPts val="0"/>
              </a:spcBef>
              <a:buNone/>
            </a:pPr>
            <a:endParaRPr lang="en-US" dirty="0">
              <a:ea typeface="Calibri" panose="020F0502020204030204" pitchFamily="34" charset="0"/>
              <a:cs typeface="Times New Roman" panose="02020603050405020304" pitchFamily="18" charset="0"/>
            </a:endParaRPr>
          </a:p>
          <a:p>
            <a:pPr marL="113369" indent="-113369">
              <a:spcBef>
                <a:spcPts val="0"/>
              </a:spcBef>
              <a:spcAft>
                <a:spcPts val="612"/>
              </a:spcAft>
            </a:pPr>
            <a:r>
              <a:rPr lang="en-US" dirty="0">
                <a:ea typeface="Calibri" panose="020F0502020204030204" pitchFamily="34" charset="0"/>
                <a:cs typeface="Times New Roman" panose="02020603050405020304" pitchFamily="18" charset="0"/>
              </a:rPr>
              <a:t>Develop an organization of highly skilled, multifunctional, joint logistics professionals who understand all aspects of DLA operations and customer service</a:t>
            </a:r>
          </a:p>
          <a:p>
            <a:pPr marL="113369" indent="-113369">
              <a:spcBef>
                <a:spcPts val="0"/>
              </a:spcBef>
              <a:spcAft>
                <a:spcPts val="612"/>
              </a:spcAft>
            </a:pPr>
            <a:r>
              <a:rPr lang="en-US" dirty="0">
                <a:ea typeface="Calibri" panose="020F0502020204030204" pitchFamily="34" charset="0"/>
                <a:cs typeface="Times New Roman" panose="02020603050405020304" pitchFamily="18" charset="0"/>
              </a:rPr>
              <a:t>Provide DLA with trained and ready Reservists who can mobilize and deploy to support DLA's worldwide mission</a:t>
            </a:r>
          </a:p>
          <a:p>
            <a:pPr marL="113369" indent="-113369">
              <a:spcBef>
                <a:spcPts val="0"/>
              </a:spcBef>
              <a:spcAft>
                <a:spcPts val="612"/>
              </a:spcAft>
            </a:pPr>
            <a:r>
              <a:rPr lang="en-US" dirty="0">
                <a:ea typeface="Calibri" panose="020F0502020204030204" pitchFamily="34" charset="0"/>
                <a:cs typeface="Times New Roman" panose="02020603050405020304" pitchFamily="18" charset="0"/>
              </a:rPr>
              <a:t>Integrate and build joint reserve capability to support a wide range of DLA operations and activities</a:t>
            </a:r>
          </a:p>
          <a:p>
            <a:pPr marL="113369" indent="-113369">
              <a:spcBef>
                <a:spcPts val="0"/>
              </a:spcBef>
              <a:spcAft>
                <a:spcPts val="612"/>
              </a:spcAft>
            </a:pPr>
            <a:r>
              <a:rPr lang="en-US" dirty="0">
                <a:ea typeface="Calibri" panose="020F0502020204030204" pitchFamily="34" charset="0"/>
                <a:cs typeface="Times New Roman" panose="02020603050405020304" pitchFamily="18" charset="0"/>
              </a:rPr>
              <a:t>Maintain compliance with Service-specific regulations and requirements to deliver maximum value to DLA’s military customers </a:t>
            </a:r>
          </a:p>
          <a:p>
            <a:pPr marL="113369" indent="-113369">
              <a:spcBef>
                <a:spcPts val="0"/>
              </a:spcBef>
            </a:pPr>
            <a:endParaRPr lang="en-US" dirty="0"/>
          </a:p>
          <a:p>
            <a:pPr marL="113369" indent="-113369">
              <a:spcBef>
                <a:spcPts val="0"/>
              </a:spcBef>
            </a:pPr>
            <a:endParaRPr lang="en-US" dirty="0"/>
          </a:p>
          <a:p>
            <a:pPr marL="0" indent="0">
              <a:spcBef>
                <a:spcPts val="0"/>
              </a:spcBef>
              <a:buNone/>
            </a:pPr>
            <a:r>
              <a:rPr lang="en-US" dirty="0"/>
              <a:t>As of June 2022</a:t>
            </a:r>
            <a:endParaRPr lang="en-US" b="1" dirty="0"/>
          </a:p>
          <a:p>
            <a:pPr>
              <a:spcBef>
                <a:spcPts val="0"/>
              </a:spcBef>
              <a:defRPr/>
            </a:pPr>
            <a:endParaRPr lang="en-US" dirty="0">
              <a:latin typeface="Arial"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24</a:t>
            </a:fld>
            <a:endParaRPr lang="en-US"/>
          </a:p>
        </p:txBody>
      </p:sp>
    </p:spTree>
    <p:extLst>
      <p:ext uri="{BB962C8B-B14F-4D97-AF65-F5344CB8AC3E}">
        <p14:creationId xmlns:p14="http://schemas.microsoft.com/office/powerpoint/2010/main" val="3066184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is a key Agency Line of Effort that aligns to SECDEF priorities on response to national needs, whole of nation, and economic interests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 provides supply chain management needs for the nation, while still meeting the needs of the military – Warfighter Always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Leverages economies of scale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competitive acquisition and operating costs for </a:t>
            </a:r>
            <a:r>
              <a:rPr lang="en-US" sz="1100" u="sng" dirty="0">
                <a:effectLst/>
                <a:latin typeface="Calibri" panose="020F0502020204030204" pitchFamily="34" charset="0"/>
                <a:ea typeface="Times New Roman" panose="02020603050405020304" pitchFamily="18" charset="0"/>
                <a:cs typeface="Times New Roman" panose="02020603050405020304" pitchFamily="18" charset="0"/>
              </a:rPr>
              <a:t>all</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customers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DLA’s Whole of Government portfolio includes 40 federal, 50 states, 300 local and 129 international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In Fiscal Year 2023, Whole of Government sales were $11.76 billion.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57 DLA personnel support civil and defense agency partners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WOG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Fuel and generators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Firefighting equipment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Repair parts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Typical support to Defense partners includes: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Pharmaceuticals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Medical supplies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Foreign Military Sales </a:t>
            </a:r>
          </a:p>
          <a:p>
            <a:pPr marL="742950" marR="0" lvl="1" indent="-285750">
              <a:spcBef>
                <a:spcPts val="0"/>
              </a:spcBef>
              <a:spcAft>
                <a:spcPts val="0"/>
              </a:spcAft>
              <a:buFont typeface="Arial" panose="020B0604020202020204" pitchFamily="34" charset="0"/>
              <a:buChar char="–"/>
              <a:tabLst>
                <a:tab pos="9144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As of February 2024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25</a:t>
            </a:fld>
            <a:endParaRPr lang="en-US"/>
          </a:p>
        </p:txBody>
      </p:sp>
    </p:spTree>
    <p:extLst>
      <p:ext uri="{BB962C8B-B14F-4D97-AF65-F5344CB8AC3E}">
        <p14:creationId xmlns:p14="http://schemas.microsoft.com/office/powerpoint/2010/main" val="3412522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3213" y="274638"/>
            <a:ext cx="6400800" cy="48006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DLA’s global network and expertise in supply chain management enables an agile and rapid response to a variety of emergencies such as hurricanes, earthquakes, wildland fires, and foreign humanitarian assistance / disaster relief operations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In Fiscal Year 2023, DLA provided $36.5 million in support for wildland fires, supplying over 302 items, including 7.1 million batteries and 88,000 meals. DLA maintained a 96.6% order fulfillment rate, supporting 21 days of wildland fire operations at National Preparedness Level 4.</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Additionally, DLA provided over $14.17 million in support for Fiscal Year 2023 All Hazard Support efforts-FEMA, to include the deployment of 27 civilians for disaster response and 67,200 meals.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Overall, DLA provides emergency response support in saving lives during national emergencies -- supplying tents, water, food, fuel, generators, fire-fighting equipment, medicines, and more.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As of February 2024</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4885C2-6ADB-43F5-974D-3A3FD3BB1045}"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0732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A5C0E-4909-4CFA-9D5C-28EC43D03F21}" type="slidenum">
              <a:rPr lang="en-US" smtClean="0"/>
              <a:t>27</a:t>
            </a:fld>
            <a:endParaRPr lang="en-US"/>
          </a:p>
        </p:txBody>
      </p:sp>
    </p:spTree>
    <p:extLst>
      <p:ext uri="{BB962C8B-B14F-4D97-AF65-F5344CB8AC3E}">
        <p14:creationId xmlns:p14="http://schemas.microsoft.com/office/powerpoint/2010/main" val="126317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buNone/>
            </a:pPr>
            <a:r>
              <a:rPr lang="en-US" sz="800" dirty="0"/>
              <a:t>PLEASE NOTE: This video may take a minute to load. It has open captions.</a:t>
            </a:r>
          </a:p>
          <a:p>
            <a:pPr marL="0" indent="0">
              <a:buNone/>
            </a:pPr>
            <a:endParaRPr lang="en-US" sz="800" dirty="0"/>
          </a:p>
          <a:p>
            <a:pPr marL="0" indent="0" defTabSz="932864">
              <a:spcBef>
                <a:spcPts val="1225"/>
              </a:spcBef>
              <a:buNone/>
              <a:defRPr/>
            </a:pPr>
            <a:r>
              <a:rPr lang="en-US" b="1" dirty="0">
                <a:solidFill>
                  <a:srgbClr val="FF0000"/>
                </a:solidFill>
              </a:rPr>
              <a:t>If you have internet access open https://www.dvidshub.net/video/600245/dla-isthe-nations-combat-logistics-support-agency or YouTube and go to: https://youtu.be/hWdJZb3F4NY?t=25</a:t>
            </a:r>
          </a:p>
          <a:p>
            <a:pPr marL="0" indent="0">
              <a:buNone/>
            </a:pPr>
            <a:endParaRPr lang="en-US" b="1" dirty="0">
              <a:solidFill>
                <a:srgbClr val="FF0000"/>
              </a:solidFill>
            </a:endParaRPr>
          </a:p>
          <a:p>
            <a:pPr marL="0" indent="0">
              <a:buNone/>
            </a:pPr>
            <a:r>
              <a:rPr lang="en-US" sz="800" dirty="0"/>
              <a:t>As of June 2022</a:t>
            </a: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3</a:t>
            </a:fld>
            <a:endParaRPr lang="en-US"/>
          </a:p>
        </p:txBody>
      </p:sp>
    </p:spTree>
    <p:extLst>
      <p:ext uri="{BB962C8B-B14F-4D97-AF65-F5344CB8AC3E}">
        <p14:creationId xmlns:p14="http://schemas.microsoft.com/office/powerpoint/2010/main" val="1443282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a:lnSpc>
                <a:spcPct val="107000"/>
              </a:lnSpc>
              <a:spcBef>
                <a:spcPts val="0"/>
              </a:spcBef>
              <a:buNone/>
            </a:pPr>
            <a:r>
              <a:rPr lang="en-US" dirty="0">
                <a:solidFill>
                  <a:srgbClr val="1F497D"/>
                </a:solidFill>
                <a:latin typeface="+mn-lt"/>
                <a:ea typeface="Calibri" panose="020F0502020204030204" pitchFamily="34" charset="0"/>
                <a:cs typeface="Times New Roman" panose="02020603050405020304" pitchFamily="18" charset="0"/>
              </a:rPr>
              <a:t>In April 2021, DLA launched a new strategic plan. The strategic plan meets the evolving requirements of the warfighter and the nation with a targeted transformative approach encompassing the most critical priorities for the next five years. Grounded in the perspectives of customers, DOD partners, and DLA’s workforce, the strategy aligns DLA’s resources and efforts. </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dirty="0">
                <a:solidFill>
                  <a:srgbClr val="1F497D"/>
                </a:solidFill>
                <a:latin typeface="+mn-lt"/>
                <a:ea typeface="Calibri" panose="020F0502020204030204" pitchFamily="34" charset="0"/>
                <a:cs typeface="Times New Roman" panose="02020603050405020304" pitchFamily="18" charset="0"/>
              </a:rPr>
              <a:t> </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dirty="0">
                <a:solidFill>
                  <a:srgbClr val="1F497D"/>
                </a:solidFill>
                <a:latin typeface="+mn-lt"/>
                <a:ea typeface="Calibri" panose="020F0502020204030204" pitchFamily="34" charset="0"/>
                <a:cs typeface="Times New Roman" panose="02020603050405020304" pitchFamily="18" charset="0"/>
              </a:rPr>
              <a:t>DLA’s collaboration with all of its partners is paramount as DLA rapidly innovates at speed and scale to solve problems. DLA will continue to adapt its strategy as needed to reflect the rapidly changing, competitive environment in which DLA operates.</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dirty="0">
                <a:solidFill>
                  <a:srgbClr val="1F497D"/>
                </a:solidFill>
                <a:latin typeface="+mn-lt"/>
                <a:ea typeface="Calibri" panose="020F0502020204030204" pitchFamily="34" charset="0"/>
                <a:cs typeface="Times New Roman" panose="02020603050405020304" pitchFamily="18" charset="0"/>
              </a:rPr>
              <a:t>Focusing DLA efforts on these key elements – mission, vision, lines of effort and critical capabilities – enables DLA to address the complexities of today's geo-political environment and the challenges of tomorrow. With a world-class DLA Team working to translate this plan into real results, DLA looks forward to seeing our customers thrive with our support in a demanding and multifaceted world. </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b="1"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b="1" dirty="0">
                <a:latin typeface="+mn-lt"/>
                <a:ea typeface="Calibri" panose="020F0502020204030204" pitchFamily="34" charset="0"/>
                <a:cs typeface="Times New Roman" panose="02020603050405020304" pitchFamily="18" charset="0"/>
              </a:rPr>
              <a:t>Presenters Notes:</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b="1" dirty="0">
                <a:latin typeface="+mn-lt"/>
                <a:ea typeface="Calibri" panose="020F0502020204030204" pitchFamily="34" charset="0"/>
                <a:cs typeface="Times New Roman" panose="02020603050405020304" pitchFamily="18" charset="0"/>
              </a:rPr>
              <a:t>Director's Strategic Message Video can be found here: </a:t>
            </a:r>
            <a:r>
              <a:rPr lang="en-US" b="1" u="sng" dirty="0">
                <a:solidFill>
                  <a:srgbClr val="0563C1"/>
                </a:solidFill>
                <a:latin typeface="+mn-lt"/>
                <a:ea typeface="Calibri" panose="020F0502020204030204" pitchFamily="34" charset="0"/>
                <a:cs typeface="Times New Roman" panose="02020603050405020304" pitchFamily="18" charset="0"/>
                <a:hlinkClick r:id="rId3"/>
              </a:rPr>
              <a:t>https://www.dvidshub.net/video/789648/vadm-michelle-c-skubic-dla-director-dla-strategic-plan-2021-open-caption</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b="1"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b="1" dirty="0">
                <a:latin typeface="+mn-lt"/>
                <a:ea typeface="Calibri" panose="020F0502020204030204" pitchFamily="34" charset="0"/>
                <a:cs typeface="Times New Roman" panose="02020603050405020304" pitchFamily="18" charset="0"/>
              </a:rPr>
              <a:t>DLA Strategic Plan can be found here: </a:t>
            </a:r>
            <a:r>
              <a:rPr lang="en-US" b="1" u="sng" dirty="0">
                <a:solidFill>
                  <a:srgbClr val="0563C1"/>
                </a:solidFill>
                <a:latin typeface="+mn-lt"/>
                <a:ea typeface="Calibri" panose="020F0502020204030204" pitchFamily="34" charset="0"/>
                <a:cs typeface="Times New Roman" panose="02020603050405020304" pitchFamily="18" charset="0"/>
                <a:hlinkClick r:id="rId4"/>
              </a:rPr>
              <a:t>https://go.usa.gov/xH34C</a:t>
            </a: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endParaRPr lang="en-US" dirty="0">
              <a:latin typeface="+mn-lt"/>
              <a:ea typeface="Calibri" panose="020F0502020204030204" pitchFamily="34" charset="0"/>
              <a:cs typeface="Times New Roman" panose="02020603050405020304" pitchFamily="18" charset="0"/>
            </a:endParaRPr>
          </a:p>
          <a:p>
            <a:pPr marL="0" indent="0">
              <a:lnSpc>
                <a:spcPct val="107000"/>
              </a:lnSpc>
              <a:spcBef>
                <a:spcPts val="0"/>
              </a:spcBef>
              <a:buNone/>
            </a:pPr>
            <a:r>
              <a:rPr lang="en-US" dirty="0">
                <a:latin typeface="+mn-lt"/>
                <a:ea typeface="Calibri" panose="020F0502020204030204" pitchFamily="34" charset="0"/>
                <a:cs typeface="Times New Roman" panose="02020603050405020304" pitchFamily="18" charset="0"/>
              </a:rPr>
              <a:t>As of June 2022</a:t>
            </a:r>
          </a:p>
          <a:p>
            <a:pPr marL="0" indent="0">
              <a:buNone/>
            </a:pPr>
            <a:endParaRPr lang="en-US" dirty="0"/>
          </a:p>
        </p:txBody>
      </p:sp>
      <p:sp>
        <p:nvSpPr>
          <p:cNvPr id="4" name="Slide Number Placeholder 3"/>
          <p:cNvSpPr>
            <a:spLocks noGrp="1"/>
          </p:cNvSpPr>
          <p:nvPr>
            <p:ph type="sldNum" sz="quarter" idx="5"/>
          </p:nvPr>
        </p:nvSpPr>
        <p:spPr/>
        <p:txBody>
          <a:bodyPr/>
          <a:lstStyle/>
          <a:p>
            <a:pPr defTabSz="466431">
              <a:defRPr/>
            </a:pPr>
            <a:fld id="{E2CA5C0E-4909-4CFA-9D5C-28EC43D03F21}" type="slidenum">
              <a:rPr lang="en-US">
                <a:solidFill>
                  <a:prstClr val="black"/>
                </a:solidFill>
                <a:latin typeface="Arial" panose="020B0604020202020204"/>
              </a:rPr>
              <a:pPr defTabSz="466431">
                <a:defRPr/>
              </a:pPr>
              <a:t>4</a:t>
            </a:fld>
            <a:endParaRPr lang="en-US" dirty="0">
              <a:solidFill>
                <a:prstClr val="black"/>
              </a:solidFill>
              <a:latin typeface="Arial" panose="020B0604020202020204"/>
            </a:endParaRPr>
          </a:p>
        </p:txBody>
      </p:sp>
    </p:spTree>
    <p:extLst>
      <p:ext uri="{BB962C8B-B14F-4D97-AF65-F5344CB8AC3E}">
        <p14:creationId xmlns:p14="http://schemas.microsoft.com/office/powerpoint/2010/main" val="1183926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defTabSz="932864">
              <a:spcBef>
                <a:spcPts val="1225"/>
              </a:spcBef>
              <a:buNone/>
              <a:defRPr/>
            </a:pPr>
            <a:r>
              <a:rPr lang="en-US" dirty="0">
                <a:ea typeface="Calibri" panose="020F0502020204030204" pitchFamily="34" charset="0"/>
              </a:rPr>
              <a:t>As the Nation’s combat logistics support agency, the Defense Logistics Agency manages the end-to-end global defense supply chain – from raw materials to end user disposition – for the five military services, 11 combatant commands, other federal, state and local agencies and partner and allied nations.</a:t>
            </a:r>
          </a:p>
          <a:p>
            <a:pPr marL="0" indent="0">
              <a:buNone/>
            </a:pPr>
            <a:endParaRPr lang="en-US" dirty="0">
              <a:cs typeface="Arial" panose="020B0604020202020204" pitchFamily="34" charset="0"/>
            </a:endParaRPr>
          </a:p>
          <a:p>
            <a:pPr marL="0" indent="0">
              <a:spcBef>
                <a:spcPts val="0"/>
              </a:spcBef>
              <a:buNone/>
            </a:pPr>
            <a:r>
              <a:rPr lang="en-US" dirty="0">
                <a:ea typeface="Calibri" panose="020F0502020204030204" pitchFamily="34" charset="0"/>
              </a:rPr>
              <a:t>DLA sources and provides nearly all the consumable items America’s military forces need to operate, from food, fuel and energy to uniforms, medical supplies and construction material. DLA also supplies the majority of the military’s spare parts, manages the reutilization and disposition of military equipment, provides catalogs and other logistics information products and is DOD’s primary provider of printing services, office print devices and electronic conversion services.</a:t>
            </a:r>
          </a:p>
          <a:p>
            <a:pPr marL="0" indent="0" defTabSz="932864" fontAlgn="base">
              <a:spcBef>
                <a:spcPts val="0"/>
              </a:spcBef>
              <a:buNone/>
              <a:defRPr/>
            </a:pPr>
            <a:endParaRPr lang="en-US" altLang="en-US" dirty="0"/>
          </a:p>
          <a:p>
            <a:pPr marL="0" indent="0" defTabSz="932864" fontAlgn="base">
              <a:spcBef>
                <a:spcPts val="0"/>
              </a:spcBef>
              <a:buNone/>
              <a:defRPr/>
            </a:pPr>
            <a:r>
              <a:rPr lang="en-US" altLang="en-US" dirty="0"/>
              <a:t>Headquartered at Fort Belvoir, Virginia, DLA is a global enterprise – wherever the nation has a significant military presence, DLA is there to support. </a:t>
            </a:r>
          </a:p>
          <a:p>
            <a:pPr>
              <a:spcBef>
                <a:spcPts val="0"/>
              </a:spcBef>
            </a:pPr>
            <a:endParaRPr lang="en-US" altLang="en-US" dirty="0"/>
          </a:p>
          <a:p>
            <a:pPr marL="0" indent="0" defTabSz="932864" fontAlgn="base">
              <a:spcBef>
                <a:spcPts val="0"/>
              </a:spcBef>
              <a:buNone/>
              <a:defRPr/>
            </a:pPr>
            <a:r>
              <a:rPr lang="en-US" dirty="0"/>
              <a:t>DLA’s major responsibilities are to (1) buy or contract, (2) warehouse when needed, and (3) distribute about 5 million distinct consumable, expendable and reparable items. </a:t>
            </a:r>
          </a:p>
          <a:p>
            <a:pPr marL="0" indent="0">
              <a:spcBef>
                <a:spcPts val="0"/>
              </a:spcBef>
              <a:buNone/>
            </a:pPr>
            <a:endParaRPr lang="en-US" dirty="0"/>
          </a:p>
          <a:p>
            <a:pPr marL="0" indent="0">
              <a:spcBef>
                <a:spcPts val="0"/>
              </a:spcBef>
              <a:buNone/>
            </a:pPr>
            <a:r>
              <a:rPr lang="en-US" dirty="0"/>
              <a:t>DLA acquires items from manufacturers and suppliers that it then provides to DOD and other federal and regional customers, often with supplementary services such as warehousing, packaging and transportation.</a:t>
            </a:r>
          </a:p>
          <a:p>
            <a:pPr marL="0" indent="0">
              <a:spcBef>
                <a:spcPts val="0"/>
              </a:spcBef>
              <a:buNone/>
            </a:pPr>
            <a:r>
              <a:rPr lang="en-US" dirty="0"/>
              <a:t> </a:t>
            </a:r>
          </a:p>
          <a:p>
            <a:pPr marL="0" indent="0">
              <a:spcBef>
                <a:spcPts val="0"/>
              </a:spcBef>
              <a:buNone/>
            </a:pPr>
            <a:r>
              <a:rPr lang="en-US" dirty="0"/>
              <a:t>DLA also contracts for items that are provided directly by the manufacturer to DLA customers. </a:t>
            </a:r>
          </a:p>
          <a:p>
            <a:pPr marL="0" indent="0">
              <a:spcBef>
                <a:spcPts val="0"/>
              </a:spcBef>
              <a:buNone/>
            </a:pPr>
            <a:endParaRPr lang="en-US" dirty="0"/>
          </a:p>
          <a:p>
            <a:pPr marL="0" indent="0" defTabSz="932864" fontAlgn="base">
              <a:spcBef>
                <a:spcPts val="0"/>
              </a:spcBef>
              <a:buNone/>
              <a:defRPr/>
            </a:pPr>
            <a:endParaRPr lang="en-US" dirty="0"/>
          </a:p>
          <a:p>
            <a:pPr marL="0" indent="0" defTabSz="932864" fontAlgn="base">
              <a:spcBef>
                <a:spcPts val="0"/>
              </a:spcBef>
              <a:buNone/>
              <a:defRPr/>
            </a:pPr>
            <a:r>
              <a:rPr lang="en-US" altLang="en-US" dirty="0"/>
              <a:t>As of June 2022</a:t>
            </a: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5</a:t>
            </a:fld>
            <a:endParaRPr lang="en-US"/>
          </a:p>
        </p:txBody>
      </p:sp>
    </p:spTree>
    <p:extLst>
      <p:ext uri="{BB962C8B-B14F-4D97-AF65-F5344CB8AC3E}">
        <p14:creationId xmlns:p14="http://schemas.microsoft.com/office/powerpoint/2010/main" val="591007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8275" cy="4887913"/>
          </a:xfrm>
        </p:spPr>
      </p:sp>
      <p:sp>
        <p:nvSpPr>
          <p:cNvPr id="3" name="Notes Placeholder 2"/>
          <p:cNvSpPr>
            <a:spLocks noGrp="1"/>
          </p:cNvSpPr>
          <p:nvPr>
            <p:ph type="body" idx="1"/>
          </p:nvPr>
        </p:nvSpPr>
        <p:spPr/>
        <p:txBody>
          <a:bodyPr/>
          <a:lstStyle/>
          <a:p>
            <a:pPr marL="0" indent="0">
              <a:buNone/>
            </a:pPr>
            <a:r>
              <a:rPr lang="en-US" sz="1400" dirty="0"/>
              <a:t>DLA Quick Facts:  </a:t>
            </a:r>
          </a:p>
          <a:p>
            <a:pPr marL="0" indent="0">
              <a:buNone/>
            </a:pPr>
            <a:endParaRPr lang="en-US" sz="1400" dirty="0"/>
          </a:p>
          <a:p>
            <a:r>
              <a:rPr lang="en-US" sz="1400" dirty="0"/>
              <a:t>Employs about </a:t>
            </a:r>
            <a:r>
              <a:rPr lang="en-US" sz="1400" b="0" dirty="0"/>
              <a:t>25,000 personnel </a:t>
            </a:r>
            <a:r>
              <a:rPr lang="en-US" sz="1400" dirty="0"/>
              <a:t>– military and civilian </a:t>
            </a:r>
          </a:p>
          <a:p>
            <a:endParaRPr lang="en-US" sz="1400" dirty="0"/>
          </a:p>
          <a:p>
            <a:r>
              <a:rPr lang="en-US" sz="1400" dirty="0"/>
              <a:t>Six major subordinate commands – DLA Troop Support, DLA Aviation, DLA Land and Maritime, DLA Energy, DLA Distribution and DLA Disposition Services.</a:t>
            </a:r>
          </a:p>
          <a:p>
            <a:endParaRPr lang="en-US" sz="1400" dirty="0"/>
          </a:p>
          <a:p>
            <a:pPr defTabSz="915785" eaLnBrk="0" fontAlgn="base" hangingPunct="0">
              <a:defRPr/>
            </a:pPr>
            <a:r>
              <a:rPr lang="en-US" sz="1400" dirty="0"/>
              <a:t>DLA manages multiple supply chains – Subsistence, Clothing and Textiles, Construction and Equipment, Medical, Aviation Systems, Land Systems, Maritime Systems and Fuel and Energy</a:t>
            </a:r>
          </a:p>
          <a:p>
            <a:pPr defTabSz="915785" eaLnBrk="0" fontAlgn="base" hangingPunct="0">
              <a:defRPr/>
            </a:pPr>
            <a:endParaRPr lang="en-US" sz="1400" dirty="0"/>
          </a:p>
          <a:p>
            <a:pPr algn="l"/>
            <a:r>
              <a:rPr lang="en-US" dirty="0"/>
              <a:t>DLA </a:t>
            </a:r>
            <a:r>
              <a:rPr lang="en-US" sz="1400" dirty="0"/>
              <a:t>provided more than $47.1 billion</a:t>
            </a:r>
            <a:r>
              <a:rPr lang="en-US" sz="1200" dirty="0"/>
              <a:t> in goods and services for </a:t>
            </a:r>
            <a:r>
              <a:rPr lang="en-US" sz="1400" dirty="0"/>
              <a:t>FY2023</a:t>
            </a:r>
            <a:endParaRPr lang="en-US" sz="1400" b="1" dirty="0"/>
          </a:p>
          <a:p>
            <a:pPr marL="0" indent="0">
              <a:buNone/>
            </a:pPr>
            <a:endParaRPr lang="en-US" sz="1400" b="1" dirty="0"/>
          </a:p>
          <a:p>
            <a:r>
              <a:rPr lang="en-US" sz="1400" dirty="0"/>
              <a:t>Three regional commands – DLA Europe &amp; Africa, DLA CENTCOM &amp; SOCOM and DLA Indo-Pacific</a:t>
            </a:r>
          </a:p>
          <a:p>
            <a:endParaRPr lang="en-US" sz="1400" dirty="0"/>
          </a:p>
          <a:p>
            <a:pPr defTabSz="915785" eaLnBrk="0" fontAlgn="base" hangingPunct="0">
              <a:defRPr/>
            </a:pPr>
            <a:r>
              <a:rPr lang="en-US" sz="1400" dirty="0"/>
              <a:t>DLA manages </a:t>
            </a:r>
            <a:r>
              <a:rPr lang="en-US" altLang="en-US" sz="1400" dirty="0"/>
              <a:t>the reutilization and disposition of military equipment </a:t>
            </a:r>
            <a:r>
              <a:rPr lang="en-US" sz="1400" dirty="0"/>
              <a:t>and o</a:t>
            </a:r>
            <a:r>
              <a:rPr lang="en-US" altLang="en-US" sz="1400" dirty="0"/>
              <a:t>perates </a:t>
            </a:r>
            <a:r>
              <a:rPr lang="en-US" sz="1400" dirty="0"/>
              <a:t>a global network of distribution centers</a:t>
            </a:r>
          </a:p>
          <a:p>
            <a:pPr defTabSz="915785" eaLnBrk="0" fontAlgn="base" hangingPunct="0">
              <a:defRPr/>
            </a:pPr>
            <a:endParaRPr lang="en-US" sz="1400" dirty="0"/>
          </a:p>
          <a:p>
            <a:pPr marL="0" indent="0" defTabSz="915785" eaLnBrk="0" fontAlgn="base" hangingPunct="0">
              <a:buNone/>
              <a:defRPr/>
            </a:pPr>
            <a:r>
              <a:rPr lang="en-US" altLang="en-US" sz="1400" dirty="0"/>
              <a:t>As of February 2024</a:t>
            </a:r>
            <a:endParaRPr lang="en-US" sz="1400" dirty="0"/>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6</a:t>
            </a:fld>
            <a:endParaRPr lang="en-US"/>
          </a:p>
        </p:txBody>
      </p:sp>
    </p:spTree>
    <p:extLst>
      <p:ext uri="{BB962C8B-B14F-4D97-AF65-F5344CB8AC3E}">
        <p14:creationId xmlns:p14="http://schemas.microsoft.com/office/powerpoint/2010/main" val="66903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79400"/>
            <a:ext cx="6515100" cy="4886325"/>
          </a:xfrm>
        </p:spPr>
      </p:sp>
      <p:sp>
        <p:nvSpPr>
          <p:cNvPr id="3" name="Notes Placeholder 2"/>
          <p:cNvSpPr>
            <a:spLocks noGrp="1"/>
          </p:cNvSpPr>
          <p:nvPr>
            <p:ph type="body" idx="1"/>
          </p:nvPr>
        </p:nvSpPr>
        <p:spPr/>
        <p:txBody>
          <a:bodyPr/>
          <a:lstStyle/>
          <a:p>
            <a:pPr marL="0" indent="0" defTabSz="932864">
              <a:spcBef>
                <a:spcPts val="1225"/>
              </a:spcBef>
              <a:buNone/>
              <a:defRPr/>
            </a:pPr>
            <a:r>
              <a:rPr lang="en-US" dirty="0"/>
              <a:t>As of June 2022</a:t>
            </a: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7</a:t>
            </a:fld>
            <a:endParaRPr lang="en-US"/>
          </a:p>
        </p:txBody>
      </p:sp>
    </p:spTree>
    <p:extLst>
      <p:ext uri="{BB962C8B-B14F-4D97-AF65-F5344CB8AC3E}">
        <p14:creationId xmlns:p14="http://schemas.microsoft.com/office/powerpoint/2010/main" val="55002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284163"/>
            <a:ext cx="6630987" cy="4973637"/>
          </a:xfrm>
        </p:spPr>
      </p:sp>
      <p:sp>
        <p:nvSpPr>
          <p:cNvPr id="3" name="Notes Placeholder 2"/>
          <p:cNvSpPr>
            <a:spLocks noGrp="1"/>
          </p:cNvSpPr>
          <p:nvPr>
            <p:ph type="body" idx="1"/>
          </p:nvPr>
        </p:nvSpPr>
        <p:spPr/>
        <p:txBody>
          <a:bodyPr/>
          <a:lstStyle/>
          <a:p>
            <a:pPr fontAlgn="t"/>
            <a:endParaRPr lang="en-US" dirty="0"/>
          </a:p>
          <a:p>
            <a:pPr fontAlgn="t"/>
            <a:endParaRPr lang="en-US" dirty="0"/>
          </a:p>
          <a:p>
            <a:pPr fontAlgn="t"/>
            <a:endParaRPr lang="en-US" dirty="0"/>
          </a:p>
          <a:p>
            <a:pPr fontAlgn="t"/>
            <a:endParaRPr lang="en-US" dirty="0"/>
          </a:p>
          <a:p>
            <a:pPr fontAlgn="t"/>
            <a:endParaRPr lang="en-US" dirty="0"/>
          </a:p>
          <a:p>
            <a:pPr fontAlgn="t"/>
            <a:endParaRPr lang="en-US" dirty="0"/>
          </a:p>
          <a:p>
            <a:pPr fontAlgn="t"/>
            <a:r>
              <a:rPr lang="en-US" dirty="0"/>
              <a:t>Director—</a:t>
            </a:r>
            <a:r>
              <a:rPr lang="en-US" b="1" dirty="0"/>
              <a:t>LTG Mark T. </a:t>
            </a:r>
            <a:r>
              <a:rPr lang="en-US" b="1" dirty="0" err="1"/>
              <a:t>Simerly</a:t>
            </a:r>
            <a:r>
              <a:rPr lang="en-US" b="1" dirty="0"/>
              <a:t>, USA</a:t>
            </a:r>
          </a:p>
          <a:p>
            <a:pPr fontAlgn="t"/>
            <a:r>
              <a:rPr lang="en-US" dirty="0"/>
              <a:t>Vice Director—</a:t>
            </a:r>
            <a:r>
              <a:rPr lang="en-US" b="1" dirty="0"/>
              <a:t>Mr.</a:t>
            </a:r>
            <a:r>
              <a:rPr lang="en-US" dirty="0"/>
              <a:t> </a:t>
            </a:r>
            <a:r>
              <a:rPr lang="en-US" b="1" dirty="0"/>
              <a:t>Brad Bunn</a:t>
            </a:r>
            <a:endParaRPr lang="en-US" dirty="0"/>
          </a:p>
          <a:p>
            <a:pPr fontAlgn="t"/>
            <a:r>
              <a:rPr lang="en-US" dirty="0"/>
              <a:t>Senior Enlisted Leader—</a:t>
            </a:r>
            <a:r>
              <a:rPr lang="en-US" b="1" dirty="0"/>
              <a:t>CCM Alvin R. Dyer, USAF</a:t>
            </a:r>
            <a:endParaRPr lang="en-US" dirty="0"/>
          </a:p>
          <a:p>
            <a:pPr defTabSz="1405050" fontAlgn="t">
              <a:defRPr/>
            </a:pPr>
            <a:r>
              <a:rPr lang="en-US" dirty="0"/>
              <a:t>Acting Chief of Staff—</a:t>
            </a:r>
            <a:r>
              <a:rPr lang="en-US" b="1" dirty="0" err="1"/>
              <a:t>Ms</a:t>
            </a:r>
            <a:r>
              <a:rPr lang="en-US" b="1" dirty="0"/>
              <a:t> Karyn </a:t>
            </a:r>
            <a:r>
              <a:rPr lang="en-US" b="1" dirty="0" err="1"/>
              <a:t>Runstrom</a:t>
            </a:r>
            <a:endParaRPr lang="en-US" b="1" dirty="0"/>
          </a:p>
          <a:p>
            <a:pPr fontAlgn="t"/>
            <a:endParaRPr lang="en-US" b="1" u="sng" dirty="0"/>
          </a:p>
          <a:p>
            <a:pPr fontAlgn="t"/>
            <a:r>
              <a:rPr lang="en-US" b="1" u="sng" dirty="0"/>
              <a:t>COMMANDERS, MAJOR SUBORDINATE COMMANDS</a:t>
            </a:r>
            <a:endParaRPr lang="en-US" dirty="0"/>
          </a:p>
          <a:p>
            <a:pPr defTabSz="1405050" fontAlgn="t">
              <a:defRPr/>
            </a:pPr>
            <a:r>
              <a:rPr lang="fr-FR" dirty="0"/>
              <a:t>Commander, DLA Troop Support—</a:t>
            </a:r>
            <a:r>
              <a:rPr lang="en-US" b="1" dirty="0"/>
              <a:t>BG Landis Maddox, USA</a:t>
            </a:r>
            <a:endParaRPr lang="en-US" dirty="0"/>
          </a:p>
          <a:p>
            <a:pPr defTabSz="933803" fontAlgn="t">
              <a:defRPr/>
            </a:pPr>
            <a:r>
              <a:rPr lang="fr-FR" dirty="0"/>
              <a:t>Commander, </a:t>
            </a:r>
            <a:r>
              <a:rPr lang="en-US" dirty="0"/>
              <a:t>DLA Aviation—</a:t>
            </a:r>
            <a:r>
              <a:rPr lang="en-US" b="1" dirty="0"/>
              <a:t>BRIG GEN Sean Tyler, USAF </a:t>
            </a:r>
            <a:endParaRPr lang="en-US" dirty="0"/>
          </a:p>
          <a:p>
            <a:pPr defTabSz="1405050" fontAlgn="t">
              <a:defRPr/>
            </a:pPr>
            <a:r>
              <a:rPr lang="fr-FR" dirty="0"/>
              <a:t>Commander, </a:t>
            </a:r>
            <a:r>
              <a:rPr lang="en-US" dirty="0"/>
              <a:t>DLA Land and Maritime—</a:t>
            </a:r>
            <a:r>
              <a:rPr lang="en-US" b="1" dirty="0"/>
              <a:t>BG Gail E. Atkins, USA</a:t>
            </a:r>
          </a:p>
          <a:p>
            <a:pPr fontAlgn="t"/>
            <a:r>
              <a:rPr lang="fr-FR" dirty="0"/>
              <a:t>Commander, </a:t>
            </a:r>
            <a:r>
              <a:rPr lang="en-US" dirty="0"/>
              <a:t>DLA Energy—</a:t>
            </a:r>
            <a:r>
              <a:rPr lang="en-US" b="1" dirty="0"/>
              <a:t>CAPT Brian Anderson, USN</a:t>
            </a:r>
            <a:endParaRPr lang="en-US" dirty="0"/>
          </a:p>
          <a:p>
            <a:pPr defTabSz="1405050" fontAlgn="t">
              <a:defRPr/>
            </a:pPr>
            <a:r>
              <a:rPr lang="fr-FR" dirty="0"/>
              <a:t>Commander, </a:t>
            </a:r>
            <a:r>
              <a:rPr lang="en-US" dirty="0"/>
              <a:t>DLA Distribution—</a:t>
            </a:r>
            <a:r>
              <a:rPr lang="en-US" b="1" dirty="0"/>
              <a:t>RADM Grafton D. Chase Jr., USN</a:t>
            </a:r>
          </a:p>
          <a:p>
            <a:pPr defTabSz="1405050" fontAlgn="t">
              <a:defRPr/>
            </a:pPr>
            <a:r>
              <a:rPr lang="en-US" dirty="0"/>
              <a:t>Director, DLA Disposition Services—</a:t>
            </a:r>
            <a:r>
              <a:rPr lang="en-US" b="1" dirty="0"/>
              <a:t>Mr. Michael Cannon</a:t>
            </a:r>
            <a:endParaRPr lang="en-US" dirty="0"/>
          </a:p>
          <a:p>
            <a:pPr fontAlgn="t"/>
            <a:endParaRPr lang="en-US" b="1" u="sng" dirty="0"/>
          </a:p>
          <a:p>
            <a:pPr fontAlgn="t"/>
            <a:r>
              <a:rPr lang="en-US" b="1" u="sng" dirty="0"/>
              <a:t>J CODES</a:t>
            </a:r>
            <a:endParaRPr lang="en-US" dirty="0"/>
          </a:p>
          <a:p>
            <a:pPr fontAlgn="t"/>
            <a:r>
              <a:rPr lang="en-US" dirty="0"/>
              <a:t>Director, Human Resources—</a:t>
            </a:r>
            <a:r>
              <a:rPr lang="en-US" b="1" dirty="0"/>
              <a:t>Ms. Sharyn Saunders</a:t>
            </a:r>
            <a:endParaRPr lang="en-US" dirty="0"/>
          </a:p>
          <a:p>
            <a:pPr fontAlgn="t"/>
            <a:r>
              <a:rPr lang="en-US" dirty="0"/>
              <a:t>Director, Logistics Operations—</a:t>
            </a:r>
            <a:r>
              <a:rPr lang="en-US" b="1" dirty="0"/>
              <a:t>RADM Joseph D. Noble, USN</a:t>
            </a:r>
          </a:p>
          <a:p>
            <a:pPr fontAlgn="t"/>
            <a:r>
              <a:rPr lang="en-US" dirty="0"/>
              <a:t>Director, Information Operations—</a:t>
            </a:r>
            <a:r>
              <a:rPr lang="en-US" b="1" dirty="0"/>
              <a:t>Mr. </a:t>
            </a:r>
            <a:r>
              <a:rPr lang="en-US" b="1" dirty="0" err="1"/>
              <a:t>Adarryl</a:t>
            </a:r>
            <a:r>
              <a:rPr lang="en-US" b="1" dirty="0"/>
              <a:t> Roberts</a:t>
            </a:r>
          </a:p>
          <a:p>
            <a:pPr defTabSz="1402803" fontAlgn="t">
              <a:defRPr/>
            </a:pPr>
            <a:r>
              <a:rPr lang="en-US" dirty="0"/>
              <a:t>Director, Acquisition—</a:t>
            </a:r>
            <a:r>
              <a:rPr lang="en-US" b="1" dirty="0"/>
              <a:t>Mr. Matthew Beebe</a:t>
            </a:r>
            <a:endParaRPr lang="en-US" dirty="0"/>
          </a:p>
          <a:p>
            <a:pPr defTabSz="1402803" fontAlgn="t">
              <a:defRPr/>
            </a:pPr>
            <a:r>
              <a:rPr lang="en-US" dirty="0"/>
              <a:t>Director, Finance—</a:t>
            </a:r>
            <a:r>
              <a:rPr lang="en-US" b="1" dirty="0"/>
              <a:t>Ms. Susan J. Goodyear</a:t>
            </a:r>
            <a:endParaRPr lang="en-US" dirty="0"/>
          </a:p>
          <a:p>
            <a:pPr marL="174896" indent="-174896" defTabSz="932776" fontAlgn="t">
              <a:buFont typeface="Arial" panose="020B0604020202020204" pitchFamily="34" charset="0"/>
              <a:buChar char="•"/>
              <a:defRPr/>
            </a:pPr>
            <a:r>
              <a:rPr lang="en-US" dirty="0"/>
              <a:t>Director, Joint Reserve Force—</a:t>
            </a:r>
            <a:r>
              <a:rPr lang="en-US" sz="1100" b="1" dirty="0">
                <a:solidFill>
                  <a:srgbClr val="333333"/>
                </a:solidFill>
                <a:latin typeface="Helvetica Neue"/>
              </a:rPr>
              <a:t>MG Tripp Bowles</a:t>
            </a:r>
          </a:p>
          <a:p>
            <a:pPr fontAlgn="t"/>
            <a:endParaRPr lang="en-US" b="1" dirty="0"/>
          </a:p>
          <a:p>
            <a:pPr fontAlgn="t"/>
            <a:r>
              <a:rPr lang="en-US" b="1" u="sng" dirty="0"/>
              <a:t>COMMANDERS, REGIONAL COMMANDS </a:t>
            </a:r>
            <a:endParaRPr lang="en-US" dirty="0"/>
          </a:p>
          <a:p>
            <a:pPr defTabSz="1402803" fontAlgn="t">
              <a:defRPr/>
            </a:pPr>
            <a:r>
              <a:rPr lang="fr-FR" dirty="0"/>
              <a:t>Commander, </a:t>
            </a:r>
            <a:r>
              <a:rPr lang="en-US" dirty="0"/>
              <a:t>DLA </a:t>
            </a:r>
            <a:r>
              <a:rPr lang="en-US" dirty="0" err="1"/>
              <a:t>Indo-Pacific</a:t>
            </a:r>
            <a:r>
              <a:rPr lang="en-US" dirty="0"/>
              <a:t>—</a:t>
            </a:r>
            <a:r>
              <a:rPr lang="en-US" b="1" dirty="0"/>
              <a:t>CAPT </a:t>
            </a:r>
            <a:r>
              <a:rPr lang="en-US" b="1" dirty="0">
                <a:latin typeface="Arial" panose="020B0604020202020204" pitchFamily="34" charset="0"/>
                <a:cs typeface="Arial" panose="020B0604020202020204" pitchFamily="34" charset="0"/>
              </a:rPr>
              <a:t>Patrick Blake</a:t>
            </a:r>
            <a:r>
              <a:rPr lang="en-US" b="1" dirty="0"/>
              <a:t>, USN</a:t>
            </a:r>
            <a:endParaRPr lang="en-US" dirty="0"/>
          </a:p>
          <a:p>
            <a:pPr fontAlgn="t"/>
            <a:r>
              <a:rPr lang="fr-FR" dirty="0"/>
              <a:t>Commander, </a:t>
            </a:r>
            <a:r>
              <a:rPr lang="en-US" dirty="0"/>
              <a:t>DLA CENTCOM &amp; SOCOM—</a:t>
            </a:r>
            <a:r>
              <a:rPr lang="en-US" b="1" dirty="0">
                <a:latin typeface="Arial" panose="020B0604020202020204" pitchFamily="34" charset="0"/>
                <a:cs typeface="Arial" panose="020B0604020202020204" pitchFamily="34" charset="0"/>
              </a:rPr>
              <a:t>COL Michelle </a:t>
            </a:r>
            <a:r>
              <a:rPr lang="en-US" b="1" dirty="0" err="1">
                <a:latin typeface="Arial" panose="020B0604020202020204" pitchFamily="34" charset="0"/>
                <a:cs typeface="Arial" panose="020B0604020202020204" pitchFamily="34" charset="0"/>
              </a:rPr>
              <a:t>Agpalza</a:t>
            </a:r>
            <a:r>
              <a:rPr lang="en-US" b="1" dirty="0">
                <a:latin typeface="Arial" panose="020B0604020202020204" pitchFamily="34" charset="0"/>
                <a:cs typeface="Arial" panose="020B0604020202020204" pitchFamily="34" charset="0"/>
              </a:rPr>
              <a:t>, USA</a:t>
            </a:r>
            <a:endParaRPr lang="en-US" b="1" dirty="0"/>
          </a:p>
          <a:p>
            <a:pPr fontAlgn="t"/>
            <a:r>
              <a:rPr lang="fr-FR" dirty="0"/>
              <a:t>Commander, </a:t>
            </a:r>
            <a:r>
              <a:rPr lang="it-IT" dirty="0"/>
              <a:t>DLA Europe &amp; Africa—</a:t>
            </a:r>
            <a:r>
              <a:rPr lang="it-IT" b="1" dirty="0"/>
              <a:t>COL Adrian (AJ) Sullivan, USA</a:t>
            </a:r>
            <a:endParaRPr lang="en-US" dirty="0"/>
          </a:p>
          <a:p>
            <a:pPr fontAlgn="t"/>
            <a:endParaRPr lang="en-US" b="1" dirty="0"/>
          </a:p>
          <a:p>
            <a:pPr defTabSz="1405050" fontAlgn="t">
              <a:defRPr/>
            </a:pPr>
            <a:r>
              <a:rPr lang="en-US" b="1" u="sng" dirty="0"/>
              <a:t>STAFF</a:t>
            </a:r>
            <a:endParaRPr lang="en-US" dirty="0"/>
          </a:p>
          <a:p>
            <a:pPr defTabSz="1402803" fontAlgn="t">
              <a:defRPr/>
            </a:pPr>
            <a:r>
              <a:rPr lang="en-US" dirty="0"/>
              <a:t>Acting Director, General Counsel—</a:t>
            </a:r>
            <a:r>
              <a:rPr lang="en-US" b="1" dirty="0"/>
              <a:t>Mr. Jon Lightner</a:t>
            </a:r>
          </a:p>
          <a:p>
            <a:pPr defTabSz="1402803" fontAlgn="t">
              <a:defRPr/>
            </a:pPr>
            <a:r>
              <a:rPr lang="en-US" dirty="0"/>
              <a:t>Executive Director, Small Business Programs—</a:t>
            </a:r>
            <a:r>
              <a:rPr lang="en-US" b="1" dirty="0"/>
              <a:t>Daniele J. </a:t>
            </a:r>
            <a:r>
              <a:rPr lang="en-US" b="1" dirty="0" err="1"/>
              <a:t>Kurze</a:t>
            </a:r>
            <a:endParaRPr lang="en-US" b="1" dirty="0"/>
          </a:p>
          <a:p>
            <a:pPr defTabSz="1402803" fontAlgn="t">
              <a:defRPr/>
            </a:pPr>
            <a:r>
              <a:rPr lang="es-ES" dirty="0"/>
              <a:t>Director, Inspector General</a:t>
            </a:r>
            <a:r>
              <a:rPr lang="en-US" dirty="0"/>
              <a:t>—</a:t>
            </a:r>
            <a:r>
              <a:rPr lang="en-US" b="1" dirty="0"/>
              <a:t>Mr. William Rigby</a:t>
            </a:r>
          </a:p>
          <a:p>
            <a:pPr defTabSz="1402803" fontAlgn="t">
              <a:defRPr/>
            </a:pPr>
            <a:r>
              <a:rPr lang="en-US" dirty="0"/>
              <a:t>Director, Installation Management—</a:t>
            </a:r>
            <a:r>
              <a:rPr lang="en-US" b="1" dirty="0"/>
              <a:t>Mr</a:t>
            </a:r>
            <a:r>
              <a:rPr lang="en-US" dirty="0"/>
              <a:t>. </a:t>
            </a:r>
            <a:r>
              <a:rPr lang="en-US" b="1" dirty="0"/>
              <a:t>Donald Phillips</a:t>
            </a:r>
          </a:p>
          <a:p>
            <a:pPr defTabSz="1402803" fontAlgn="t">
              <a:defRPr/>
            </a:pPr>
            <a:r>
              <a:rPr lang="en-US" dirty="0"/>
              <a:t>Command Chaplain—</a:t>
            </a:r>
            <a:r>
              <a:rPr lang="en-US" b="1" dirty="0"/>
              <a:t>Chaplain (COL) Thomas A. Brooks , USA</a:t>
            </a:r>
          </a:p>
          <a:p>
            <a:pPr defTabSz="1402803" fontAlgn="t">
              <a:defRPr/>
            </a:pPr>
            <a:r>
              <a:rPr lang="es-ES" dirty="0"/>
              <a:t>Director, </a:t>
            </a:r>
            <a:r>
              <a:rPr lang="es-ES" dirty="0" err="1"/>
              <a:t>Intelligence</a:t>
            </a:r>
            <a:r>
              <a:rPr lang="en-US" dirty="0"/>
              <a:t>—</a:t>
            </a:r>
            <a:r>
              <a:rPr lang="en-US" b="1" dirty="0"/>
              <a:t>Mr. Adrain Clay</a:t>
            </a:r>
          </a:p>
          <a:p>
            <a:pPr defTabSz="1402803" fontAlgn="t">
              <a:defRPr/>
            </a:pPr>
            <a:r>
              <a:rPr lang="es-ES" dirty="0"/>
              <a:t>Director, Legislative Affairs</a:t>
            </a:r>
            <a:r>
              <a:rPr lang="en-US" dirty="0"/>
              <a:t>—</a:t>
            </a:r>
            <a:r>
              <a:rPr lang="en-US" b="1" dirty="0">
                <a:solidFill>
                  <a:prstClr val="black"/>
                </a:solidFill>
                <a:latin typeface="Arial" charset="0"/>
              </a:rPr>
              <a:t>Mr. Michael L. Johnson</a:t>
            </a:r>
            <a:r>
              <a:rPr lang="en-US" dirty="0">
                <a:solidFill>
                  <a:prstClr val="black"/>
                </a:solidFill>
                <a:latin typeface="Arial" charset="0"/>
              </a:rPr>
              <a:t>.</a:t>
            </a:r>
          </a:p>
          <a:p>
            <a:pPr defTabSz="1402803" fontAlgn="t">
              <a:defRPr/>
            </a:pPr>
            <a:r>
              <a:rPr lang="es-ES" dirty="0"/>
              <a:t>Director, Public Affairs</a:t>
            </a:r>
            <a:r>
              <a:rPr lang="en-US" dirty="0"/>
              <a:t>—</a:t>
            </a:r>
            <a:r>
              <a:rPr lang="en-US" b="1" dirty="0"/>
              <a:t>Mr. Joseph Yoswa</a:t>
            </a:r>
          </a:p>
          <a:p>
            <a:pPr defTabSz="1402803" fontAlgn="t">
              <a:defRPr/>
            </a:pPr>
            <a:r>
              <a:rPr lang="es-ES" dirty="0"/>
              <a:t>Director, </a:t>
            </a:r>
            <a:r>
              <a:rPr lang="es-ES" dirty="0" err="1"/>
              <a:t>Equal</a:t>
            </a:r>
            <a:r>
              <a:rPr lang="es-ES" dirty="0"/>
              <a:t> </a:t>
            </a:r>
            <a:r>
              <a:rPr lang="es-ES" dirty="0" err="1"/>
              <a:t>Employment</a:t>
            </a:r>
            <a:r>
              <a:rPr lang="es-ES" dirty="0"/>
              <a:t> </a:t>
            </a:r>
            <a:r>
              <a:rPr lang="es-ES" dirty="0" err="1"/>
              <a:t>Opportunity</a:t>
            </a:r>
            <a:r>
              <a:rPr lang="en-US" dirty="0"/>
              <a:t>—</a:t>
            </a:r>
            <a:r>
              <a:rPr lang="en-US" b="1" dirty="0"/>
              <a:t>Ms. Janice Samuel</a:t>
            </a:r>
          </a:p>
          <a:p>
            <a:pPr defTabSz="1402803" fontAlgn="t">
              <a:defRPr/>
            </a:pPr>
            <a:r>
              <a:rPr lang="en-US" dirty="0"/>
              <a:t>Director, Transformation—</a:t>
            </a:r>
            <a:r>
              <a:rPr lang="en-US" b="1" dirty="0"/>
              <a:t>Ms. Aleeta D. Coleman</a:t>
            </a:r>
          </a:p>
          <a:p>
            <a:pPr defTabSz="1402803" fontAlgn="t">
              <a:defRPr/>
            </a:pPr>
            <a:endParaRPr lang="en-US" b="1" dirty="0"/>
          </a:p>
          <a:p>
            <a:pPr defTabSz="1402803" fontAlgn="t">
              <a:defRPr/>
            </a:pPr>
            <a:r>
              <a:rPr lang="en-US" dirty="0"/>
              <a:t>As of April 2024</a:t>
            </a:r>
          </a:p>
          <a:p>
            <a:endParaRPr lang="en-US" baseline="-25000" dirty="0"/>
          </a:p>
          <a:p>
            <a:endParaRPr lang="en-US" dirty="0"/>
          </a:p>
        </p:txBody>
      </p:sp>
      <p:sp>
        <p:nvSpPr>
          <p:cNvPr id="4" name="Slide Number Placeholder 3"/>
          <p:cNvSpPr>
            <a:spLocks noGrp="1"/>
          </p:cNvSpPr>
          <p:nvPr>
            <p:ph type="sldNum" sz="quarter" idx="10"/>
          </p:nvPr>
        </p:nvSpPr>
        <p:spPr/>
        <p:txBody>
          <a:bodyPr/>
          <a:lstStyle/>
          <a:p>
            <a:pPr defTabSz="1402803">
              <a:defRPr/>
            </a:pPr>
            <a:fld id="{524BC11D-8863-457E-885D-3885B23B826B}" type="slidenum">
              <a:rPr lang="en-US">
                <a:solidFill>
                  <a:srgbClr val="000000"/>
                </a:solidFill>
              </a:rPr>
              <a:pPr defTabSz="1402803">
                <a:defRPr/>
              </a:pPr>
              <a:t>8</a:t>
            </a:fld>
            <a:endParaRPr lang="en-US" dirty="0">
              <a:solidFill>
                <a:srgbClr val="000000"/>
              </a:solidFill>
            </a:endParaRPr>
          </a:p>
        </p:txBody>
      </p:sp>
    </p:spTree>
    <p:extLst>
      <p:ext uri="{BB962C8B-B14F-4D97-AF65-F5344CB8AC3E}">
        <p14:creationId xmlns:p14="http://schemas.microsoft.com/office/powerpoint/2010/main" val="176906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100013"/>
            <a:ext cx="6513513" cy="4886325"/>
          </a:xfrm>
        </p:spPr>
      </p:sp>
      <p:sp>
        <p:nvSpPr>
          <p:cNvPr id="3" name="Notes Placeholder 2"/>
          <p:cNvSpPr>
            <a:spLocks noGrp="1"/>
          </p:cNvSpPr>
          <p:nvPr>
            <p:ph type="body" idx="1"/>
          </p:nvPr>
        </p:nvSpPr>
        <p:spPr>
          <a:xfrm>
            <a:off x="263248" y="4985778"/>
            <a:ext cx="6660678" cy="4320146"/>
          </a:xfrm>
        </p:spPr>
        <p:txBody>
          <a:bodyPr/>
          <a:lstStyle/>
          <a:p>
            <a:pPr marL="0" indent="0">
              <a:spcBef>
                <a:spcPts val="0"/>
              </a:spcBef>
              <a:buNone/>
            </a:pPr>
            <a:r>
              <a:rPr lang="en-US" baseline="0" dirty="0">
                <a:latin typeface="+mn-lt"/>
              </a:rPr>
              <a:t>DLA Troop Support provides U.S. service members with food, clothing, textiles, construction supplies and equipment, medicines, and medical equipment. They also support other federal agencies, and humanitarian and disaster relief efforts around the world.</a:t>
            </a:r>
          </a:p>
          <a:p>
            <a:pPr marL="0" indent="0">
              <a:spcBef>
                <a:spcPts val="0"/>
              </a:spcBef>
              <a:buNone/>
            </a:pPr>
            <a:endParaRPr lang="en-US" baseline="0" dirty="0">
              <a:latin typeface="+mn-lt"/>
            </a:endParaRPr>
          </a:p>
          <a:p>
            <a:pPr marL="0" indent="0" defTabSz="950589" eaLnBrk="0" fontAlgn="base" hangingPunct="0">
              <a:spcBef>
                <a:spcPts val="0"/>
              </a:spcBef>
              <a:buNone/>
              <a:defRPr/>
            </a:pPr>
            <a:r>
              <a:rPr lang="en-US" baseline="0" dirty="0">
                <a:latin typeface="+mn-lt"/>
              </a:rPr>
              <a:t>The Subsistence supply chain provides food support for the military all over the world. This supply chain serves as the key link between the Armed Forces and the U.S. food industry. It also provides support to other federal agencies, the Veterans Administration, Public Health Service hospitals, the USDA's National School Lunch Program, and the District of Columbia School District.</a:t>
            </a:r>
          </a:p>
          <a:p>
            <a:pPr marL="0" indent="0">
              <a:spcBef>
                <a:spcPts val="0"/>
              </a:spcBef>
              <a:buNone/>
            </a:pPr>
            <a:endParaRPr lang="en-US" altLang="en-US" b="1" baseline="0" dirty="0">
              <a:latin typeface="+mn-lt"/>
            </a:endParaRPr>
          </a:p>
          <a:p>
            <a:pPr marL="0" indent="0">
              <a:spcBef>
                <a:spcPts val="0"/>
              </a:spcBef>
              <a:buNone/>
            </a:pPr>
            <a:r>
              <a:rPr lang="en-US" baseline="0" dirty="0">
                <a:latin typeface="+mn-lt"/>
              </a:rPr>
              <a:t>The Clothing and Textiles supply chain provides clothing, textiles, and equipment to U.S. service members, other federal agencies, and partner nations. C&amp;T procures more than 8,000 different items from uniforms, footwear, and undergarments to ecclesiastical items, individual equipment, flags and tents.</a:t>
            </a:r>
          </a:p>
          <a:p>
            <a:pPr marL="0" indent="0">
              <a:spcBef>
                <a:spcPts val="0"/>
              </a:spcBef>
              <a:buNone/>
            </a:pPr>
            <a:endParaRPr lang="en-US" baseline="0" dirty="0">
              <a:latin typeface="+mn-lt"/>
            </a:endParaRPr>
          </a:p>
          <a:p>
            <a:pPr marL="0" indent="0">
              <a:spcBef>
                <a:spcPts val="0"/>
              </a:spcBef>
              <a:buNone/>
            </a:pPr>
            <a:r>
              <a:rPr lang="en-US" baseline="0" dirty="0">
                <a:latin typeface="+mn-lt"/>
              </a:rPr>
              <a:t>The Construction and Equipment supply chain supplies items for force protection, safety and rescue, fire and emergencies, storage, HVAC, plumbing, heavy equipment, metals and lumber, as well as marine life saving and diving equipment, imaging and telecommunication devices, targets for training, and automated data processing equipment and supplies.  </a:t>
            </a:r>
          </a:p>
          <a:p>
            <a:pPr marL="0" indent="0">
              <a:spcBef>
                <a:spcPts val="0"/>
              </a:spcBef>
              <a:buNone/>
            </a:pPr>
            <a:endParaRPr lang="en-US" baseline="0" dirty="0">
              <a:latin typeface="+mn-lt"/>
            </a:endParaRPr>
          </a:p>
          <a:p>
            <a:pPr marL="0" indent="0">
              <a:spcBef>
                <a:spcPts val="0"/>
              </a:spcBef>
              <a:buNone/>
            </a:pPr>
            <a:r>
              <a:rPr lang="en-US" baseline="0" dirty="0">
                <a:latin typeface="+mn-lt"/>
              </a:rPr>
              <a:t>The Medical supply chain provides medical products and services needed every day for every crisis around the world. Support includes surgical items, preventive vaccines, field hospital equipment as well as medical supplies for animals.</a:t>
            </a:r>
          </a:p>
          <a:p>
            <a:pPr marL="0" indent="0">
              <a:spcBef>
                <a:spcPts val="0"/>
              </a:spcBef>
              <a:buNone/>
            </a:pPr>
            <a:endParaRPr lang="en-US" baseline="0" dirty="0">
              <a:latin typeface="+mn-lt"/>
            </a:endParaRPr>
          </a:p>
          <a:p>
            <a:pPr marL="0" indent="0">
              <a:spcBef>
                <a:spcPts val="0"/>
              </a:spcBef>
              <a:buNone/>
            </a:pPr>
            <a:r>
              <a:rPr lang="en-US" baseline="0" dirty="0">
                <a:latin typeface="+mn-lt"/>
              </a:rPr>
              <a:t>As of June 2022</a:t>
            </a:r>
            <a:endParaRPr lang="en-US" b="1" baseline="0" dirty="0">
              <a:latin typeface="+mn-lt"/>
            </a:endParaRPr>
          </a:p>
          <a:p>
            <a:pPr>
              <a:spcBef>
                <a:spcPts val="0"/>
              </a:spcBef>
            </a:pPr>
            <a:endParaRPr lang="en-US" dirty="0"/>
          </a:p>
          <a:p>
            <a:pPr>
              <a:spcBef>
                <a:spcPts val="0"/>
              </a:spcBef>
            </a:pPr>
            <a:endParaRPr lang="en-US" sz="800" dirty="0"/>
          </a:p>
          <a:p>
            <a:pPr>
              <a:spcBef>
                <a:spcPts val="0"/>
              </a:spcBef>
            </a:pPr>
            <a:endParaRPr lang="en-US" altLang="en-US" sz="800" dirty="0">
              <a:latin typeface="Arial" pitchFamily="34" charset="0"/>
            </a:endParaRPr>
          </a:p>
          <a:p>
            <a:pPr algn="r">
              <a:spcBef>
                <a:spcPts val="0"/>
              </a:spcBef>
            </a:pPr>
            <a:endParaRPr lang="en-US" altLang="en-US" sz="1600" dirty="0">
              <a:latin typeface="Arial" pitchFamily="34" charset="0"/>
            </a:endParaRPr>
          </a:p>
          <a:p>
            <a:pPr algn="r">
              <a:spcBef>
                <a:spcPts val="0"/>
              </a:spcBef>
            </a:pPr>
            <a:endParaRPr lang="en-US" altLang="en-US" sz="2400" dirty="0">
              <a:latin typeface="Arial" pitchFamily="34" charset="0"/>
            </a:endParaRPr>
          </a:p>
          <a:p>
            <a:pPr>
              <a:spcBef>
                <a:spcPts val="0"/>
              </a:spcBef>
            </a:pPr>
            <a:endParaRPr lang="en-US" altLang="en-US" dirty="0">
              <a:latin typeface="Arial" pitchFamily="34"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E2CA5C0E-4909-4CFA-9D5C-28EC43D03F21}" type="slidenum">
              <a:rPr lang="en-US" smtClean="0"/>
              <a:t>9</a:t>
            </a:fld>
            <a:endParaRPr lang="en-US" dirty="0"/>
          </a:p>
        </p:txBody>
      </p:sp>
    </p:spTree>
    <p:extLst>
      <p:ext uri="{BB962C8B-B14F-4D97-AF65-F5344CB8AC3E}">
        <p14:creationId xmlns:p14="http://schemas.microsoft.com/office/powerpoint/2010/main" val="304205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 y="3657600"/>
            <a:ext cx="4114800" cy="1097280"/>
          </a:xfrm>
        </p:spPr>
        <p:txBody>
          <a:bodyPr anchor="ctr" anchorCtr="1">
            <a:normAutofit/>
          </a:bodyPr>
          <a:lstStyle>
            <a:lvl1pPr algn="ctr">
              <a:defRPr sz="3200" b="1">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82880" y="4754880"/>
            <a:ext cx="4114800" cy="1097280"/>
          </a:xfrm>
        </p:spPr>
        <p:txBody>
          <a:bodyPr anchor="t" anchorCtr="1">
            <a:normAutofit/>
          </a:bodyPr>
          <a:lstStyle>
            <a:lvl1pPr marL="0" indent="0" algn="ctr">
              <a:spcBef>
                <a:spcPts val="0"/>
              </a:spcBef>
              <a:buNone/>
              <a:defRPr sz="200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492240" y="6492240"/>
            <a:ext cx="1828800" cy="365125"/>
          </a:xfrm>
          <a:prstGeom prst="rect">
            <a:avLst/>
          </a:prstGeom>
        </p:spPr>
        <p:txBody>
          <a:bodyPr anchor="ctr" anchorCtr="0"/>
          <a:lstStyle>
            <a:lvl1pPr algn="ctr">
              <a:defRPr sz="1200">
                <a:solidFill>
                  <a:schemeClr val="bg1"/>
                </a:solidFill>
              </a:defRPr>
            </a:lvl1pPr>
          </a:lstStyle>
          <a:p>
            <a:endParaRPr lang="en-US" dirty="0"/>
          </a:p>
        </p:txBody>
      </p:sp>
      <p:sp>
        <p:nvSpPr>
          <p:cNvPr id="5" name="Footer Placeholder 4"/>
          <p:cNvSpPr>
            <a:spLocks noGrp="1"/>
          </p:cNvSpPr>
          <p:nvPr>
            <p:ph type="ftr" sz="quarter" idx="11"/>
          </p:nvPr>
        </p:nvSpPr>
        <p:spPr>
          <a:xfrm>
            <a:off x="0" y="6490310"/>
            <a:ext cx="2743200" cy="365125"/>
          </a:xfrm>
          <a:prstGeom prst="rect">
            <a:avLst/>
          </a:prstGeom>
        </p:spPr>
        <p:txBody>
          <a:bodyPr anchor="ctr" anchorCtr="0"/>
          <a:lstStyle>
            <a:lvl1pPr>
              <a:defRPr sz="1200">
                <a:solidFill>
                  <a:schemeClr val="bg1"/>
                </a:solidFill>
              </a:defRPr>
            </a:lvl1pPr>
          </a:lstStyle>
          <a:p>
            <a:endParaRPr lang="en-US" dirty="0"/>
          </a:p>
        </p:txBody>
      </p:sp>
      <p:sp>
        <p:nvSpPr>
          <p:cNvPr id="6" name="Slide Number Placeholder 5"/>
          <p:cNvSpPr>
            <a:spLocks noGrp="1"/>
          </p:cNvSpPr>
          <p:nvPr>
            <p:ph type="sldNum" sz="quarter" idx="12"/>
          </p:nvPr>
        </p:nvSpPr>
        <p:spPr>
          <a:xfrm>
            <a:off x="8686800" y="6492875"/>
            <a:ext cx="457200" cy="365125"/>
          </a:xfrm>
          <a:prstGeom prst="rect">
            <a:avLst/>
          </a:prstGeom>
        </p:spPr>
        <p:txBody>
          <a:bodyPr anchor="ctr" anchorCtr="0"/>
          <a:lstStyle>
            <a:lvl1pPr algn="r">
              <a:defRPr sz="1200">
                <a:solidFill>
                  <a:schemeClr val="bg1"/>
                </a:solidFill>
              </a:defRPr>
            </a:lvl1pPr>
          </a:lstStyle>
          <a:p>
            <a:fld id="{776DA034-8790-47DB-B313-2AB7FC923CBE}" type="slidenum">
              <a:rPr lang="en-US" smtClean="0"/>
              <a:pPr/>
              <a:t>‹#›</a:t>
            </a:fld>
            <a:endParaRPr lang="en-US" dirty="0"/>
          </a:p>
        </p:txBody>
      </p:sp>
    </p:spTree>
    <p:extLst>
      <p:ext uri="{BB962C8B-B14F-4D97-AF65-F5344CB8AC3E}">
        <p14:creationId xmlns:p14="http://schemas.microsoft.com/office/powerpoint/2010/main" val="23550901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8515349" y="6432550"/>
            <a:ext cx="603249" cy="365125"/>
          </a:xfrm>
          <a:prstGeom prst="rect">
            <a:avLst/>
          </a:prstGeom>
        </p:spPr>
        <p:txBody>
          <a:bodyPr vert="horz" lIns="91440" tIns="45720" rIns="91440" bIns="45720" rtlCol="0" anchor="ctr"/>
          <a:lstStyle>
            <a:lvl1pPr algn="r">
              <a:defRPr sz="1400">
                <a:solidFill>
                  <a:schemeClr val="bg1"/>
                </a:solidFill>
              </a:defRPr>
            </a:lvl1pPr>
          </a:lstStyle>
          <a:p>
            <a:fld id="{D0406C7E-46EF-B24E-8B25-69D927A08592}" type="slidenum">
              <a:rPr lang="en-US" smtClean="0"/>
              <a:pPr/>
              <a:t>‹#›</a:t>
            </a:fld>
            <a:endParaRPr lang="en-US"/>
          </a:p>
        </p:txBody>
      </p:sp>
      <p:sp>
        <p:nvSpPr>
          <p:cNvPr id="6" name="Title 5"/>
          <p:cNvSpPr>
            <a:spLocks noGrp="1"/>
          </p:cNvSpPr>
          <p:nvPr>
            <p:ph type="title"/>
          </p:nvPr>
        </p:nvSpPr>
        <p:spPr>
          <a:xfrm>
            <a:off x="1097280" y="182880"/>
            <a:ext cx="6949440" cy="731520"/>
          </a:xfrm>
          <a:prstGeom prst="rect">
            <a:avLst/>
          </a:prstGeom>
        </p:spPr>
        <p:txBody>
          <a:bodyPr/>
          <a:lstStyle>
            <a:lvl1pPr>
              <a:defRPr>
                <a:solidFill>
                  <a:schemeClr val="bg1"/>
                </a:solidFill>
              </a:defRPr>
            </a:lvl1pPr>
          </a:lstStyle>
          <a:p>
            <a:r>
              <a:rPr lang="en-US"/>
              <a:t>Click to edit Master title style</a:t>
            </a:r>
          </a:p>
        </p:txBody>
      </p:sp>
      <p:sp>
        <p:nvSpPr>
          <p:cNvPr id="8" name="Content Placeholder 7"/>
          <p:cNvSpPr>
            <a:spLocks noGrp="1"/>
          </p:cNvSpPr>
          <p:nvPr>
            <p:ph sz="quarter" idx="10"/>
          </p:nvPr>
        </p:nvSpPr>
        <p:spPr>
          <a:xfrm>
            <a:off x="457200" y="1097280"/>
            <a:ext cx="8229600" cy="5120640"/>
          </a:xfrm>
          <a:prstGeom prst="rect">
            <a:avLst/>
          </a:prstGeom>
        </p:spPr>
        <p:txBody>
          <a:bodyPr/>
          <a:lstStyle>
            <a:lvl1pPr marL="228600" indent="-228600">
              <a:spcBef>
                <a:spcPts val="0"/>
              </a:spcBef>
              <a:spcAft>
                <a:spcPts val="600"/>
              </a:spcAft>
              <a:defRPr sz="2800"/>
            </a:lvl1pPr>
            <a:lvl2pPr marL="685800" indent="-228600">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79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8C3CA-91B4-4D5D-9B14-576625C1751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90191E-4054-4B5A-8DCD-7954B9F945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D0F92E-826B-439E-8020-7606D1BFB17A}"/>
              </a:ext>
            </a:extLst>
          </p:cNvPr>
          <p:cNvSpPr>
            <a:spLocks noGrp="1"/>
          </p:cNvSpPr>
          <p:nvPr>
            <p:ph type="dt" sz="half" idx="10"/>
          </p:nvPr>
        </p:nvSpPr>
        <p:spPr/>
        <p:txBody>
          <a:bodyPr/>
          <a:lstStyle/>
          <a:p>
            <a:fld id="{55E660D6-84B7-4629-81EF-01476B66946A}" type="datetimeFigureOut">
              <a:rPr lang="en-US" smtClean="0"/>
              <a:t>4/3/2024</a:t>
            </a:fld>
            <a:endParaRPr lang="en-US"/>
          </a:p>
        </p:txBody>
      </p:sp>
      <p:sp>
        <p:nvSpPr>
          <p:cNvPr id="5" name="Footer Placeholder 4">
            <a:extLst>
              <a:ext uri="{FF2B5EF4-FFF2-40B4-BE49-F238E27FC236}">
                <a16:creationId xmlns:a16="http://schemas.microsoft.com/office/drawing/2014/main" id="{5746E724-E0C1-4C07-8BED-DC3BA75984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D50720-1881-4994-80BC-F173A641BA2D}"/>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3770275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FADD3-D212-44AF-BB97-9D9BE4455D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D413F-8484-4142-9605-77838FF5B5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00F9C-2C2C-4D53-AB20-290EBA6783B2}"/>
              </a:ext>
            </a:extLst>
          </p:cNvPr>
          <p:cNvSpPr>
            <a:spLocks noGrp="1"/>
          </p:cNvSpPr>
          <p:nvPr>
            <p:ph type="dt" sz="half" idx="10"/>
          </p:nvPr>
        </p:nvSpPr>
        <p:spPr/>
        <p:txBody>
          <a:bodyPr/>
          <a:lstStyle/>
          <a:p>
            <a:fld id="{55E660D6-84B7-4629-81EF-01476B66946A}" type="datetimeFigureOut">
              <a:rPr lang="en-US" smtClean="0"/>
              <a:t>4/3/2024</a:t>
            </a:fld>
            <a:endParaRPr lang="en-US"/>
          </a:p>
        </p:txBody>
      </p:sp>
      <p:sp>
        <p:nvSpPr>
          <p:cNvPr id="5" name="Footer Placeholder 4">
            <a:extLst>
              <a:ext uri="{FF2B5EF4-FFF2-40B4-BE49-F238E27FC236}">
                <a16:creationId xmlns:a16="http://schemas.microsoft.com/office/drawing/2014/main" id="{5755C29B-D570-4881-8737-6119C1FF7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049E8-FF2A-4468-9DCA-728F38F4FCF2}"/>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1610336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7729-FA45-453E-9AEB-3F5F89EF183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6C684F-ADA0-4B31-8469-BBE5DE31FBA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45D7E4-8878-4111-812A-5D08140B7D4C}"/>
              </a:ext>
            </a:extLst>
          </p:cNvPr>
          <p:cNvSpPr>
            <a:spLocks noGrp="1"/>
          </p:cNvSpPr>
          <p:nvPr>
            <p:ph type="dt" sz="half" idx="10"/>
          </p:nvPr>
        </p:nvSpPr>
        <p:spPr/>
        <p:txBody>
          <a:bodyPr/>
          <a:lstStyle/>
          <a:p>
            <a:fld id="{55E660D6-84B7-4629-81EF-01476B66946A}" type="datetimeFigureOut">
              <a:rPr lang="en-US" smtClean="0"/>
              <a:t>4/3/2024</a:t>
            </a:fld>
            <a:endParaRPr lang="en-US"/>
          </a:p>
        </p:txBody>
      </p:sp>
      <p:sp>
        <p:nvSpPr>
          <p:cNvPr id="5" name="Footer Placeholder 4">
            <a:extLst>
              <a:ext uri="{FF2B5EF4-FFF2-40B4-BE49-F238E27FC236}">
                <a16:creationId xmlns:a16="http://schemas.microsoft.com/office/drawing/2014/main" id="{52249FF3-F66E-4B94-A3B6-BEAB2B516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A37C7-86A4-4847-AF75-B74B3134011B}"/>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1819516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A3FEA-2895-425D-9F3E-4BAA35A232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77ABDA-7BB0-4A7A-B8E1-DFE33AF5DA4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4D18CA-08F0-4B0B-914E-C324B1639816}"/>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97E68C-F6C2-40E4-BFD5-81EC675390C4}"/>
              </a:ext>
            </a:extLst>
          </p:cNvPr>
          <p:cNvSpPr>
            <a:spLocks noGrp="1"/>
          </p:cNvSpPr>
          <p:nvPr>
            <p:ph type="dt" sz="half" idx="10"/>
          </p:nvPr>
        </p:nvSpPr>
        <p:spPr/>
        <p:txBody>
          <a:bodyPr/>
          <a:lstStyle/>
          <a:p>
            <a:fld id="{55E660D6-84B7-4629-81EF-01476B66946A}" type="datetimeFigureOut">
              <a:rPr lang="en-US" smtClean="0"/>
              <a:t>4/3/2024</a:t>
            </a:fld>
            <a:endParaRPr lang="en-US"/>
          </a:p>
        </p:txBody>
      </p:sp>
      <p:sp>
        <p:nvSpPr>
          <p:cNvPr id="6" name="Footer Placeholder 5">
            <a:extLst>
              <a:ext uri="{FF2B5EF4-FFF2-40B4-BE49-F238E27FC236}">
                <a16:creationId xmlns:a16="http://schemas.microsoft.com/office/drawing/2014/main" id="{DD4963BA-B5F3-45FD-A218-0B9B7DB46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899B7-7AD5-4885-8B1F-083C51BC587B}"/>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1321118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5C64-40D8-4BE4-9119-44E6D3D4097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E598C1-EDD7-4CFA-8565-E4DE6C40FB2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45EBA3-A49B-47A1-86F7-3F804735FF9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1530EC-EED5-4B3D-926A-73E3EC52F53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0B6A38-E94A-421B-A601-D16BD90D139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2D51F0-4347-4305-998B-D50A5263E239}"/>
              </a:ext>
            </a:extLst>
          </p:cNvPr>
          <p:cNvSpPr>
            <a:spLocks noGrp="1"/>
          </p:cNvSpPr>
          <p:nvPr>
            <p:ph type="dt" sz="half" idx="10"/>
          </p:nvPr>
        </p:nvSpPr>
        <p:spPr/>
        <p:txBody>
          <a:bodyPr/>
          <a:lstStyle/>
          <a:p>
            <a:fld id="{55E660D6-84B7-4629-81EF-01476B66946A}" type="datetimeFigureOut">
              <a:rPr lang="en-US" smtClean="0"/>
              <a:t>4/3/2024</a:t>
            </a:fld>
            <a:endParaRPr lang="en-US"/>
          </a:p>
        </p:txBody>
      </p:sp>
      <p:sp>
        <p:nvSpPr>
          <p:cNvPr id="8" name="Footer Placeholder 7">
            <a:extLst>
              <a:ext uri="{FF2B5EF4-FFF2-40B4-BE49-F238E27FC236}">
                <a16:creationId xmlns:a16="http://schemas.microsoft.com/office/drawing/2014/main" id="{1AF6874F-A437-443B-8064-15C8942828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498AF6-20A6-491D-8DD2-3BA323449668}"/>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1342719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0726A-F867-4CF1-BBE2-5228C5BC28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A01BF7-6A07-428A-9F8F-41FBE3FF16F7}"/>
              </a:ext>
            </a:extLst>
          </p:cNvPr>
          <p:cNvSpPr>
            <a:spLocks noGrp="1"/>
          </p:cNvSpPr>
          <p:nvPr>
            <p:ph type="dt" sz="half" idx="10"/>
          </p:nvPr>
        </p:nvSpPr>
        <p:spPr/>
        <p:txBody>
          <a:bodyPr/>
          <a:lstStyle/>
          <a:p>
            <a:fld id="{55E660D6-84B7-4629-81EF-01476B66946A}" type="datetimeFigureOut">
              <a:rPr lang="en-US" smtClean="0"/>
              <a:t>4/3/2024</a:t>
            </a:fld>
            <a:endParaRPr lang="en-US"/>
          </a:p>
        </p:txBody>
      </p:sp>
      <p:sp>
        <p:nvSpPr>
          <p:cNvPr id="4" name="Footer Placeholder 3">
            <a:extLst>
              <a:ext uri="{FF2B5EF4-FFF2-40B4-BE49-F238E27FC236}">
                <a16:creationId xmlns:a16="http://schemas.microsoft.com/office/drawing/2014/main" id="{B0F46F5A-0A01-4546-814D-E626545F52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FAD8A6-4FDF-4943-9F49-8AB2D36FA337}"/>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2755872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EB3AF-75AE-4AD4-9A0B-84E6CFEC1EEB}"/>
              </a:ext>
            </a:extLst>
          </p:cNvPr>
          <p:cNvSpPr>
            <a:spLocks noGrp="1"/>
          </p:cNvSpPr>
          <p:nvPr>
            <p:ph type="dt" sz="half" idx="10"/>
          </p:nvPr>
        </p:nvSpPr>
        <p:spPr/>
        <p:txBody>
          <a:bodyPr/>
          <a:lstStyle/>
          <a:p>
            <a:fld id="{55E660D6-84B7-4629-81EF-01476B66946A}" type="datetimeFigureOut">
              <a:rPr lang="en-US" smtClean="0"/>
              <a:t>4/3/2024</a:t>
            </a:fld>
            <a:endParaRPr lang="en-US"/>
          </a:p>
        </p:txBody>
      </p:sp>
      <p:sp>
        <p:nvSpPr>
          <p:cNvPr id="3" name="Footer Placeholder 2">
            <a:extLst>
              <a:ext uri="{FF2B5EF4-FFF2-40B4-BE49-F238E27FC236}">
                <a16:creationId xmlns:a16="http://schemas.microsoft.com/office/drawing/2014/main" id="{8567AFF8-92BF-40E8-8D94-A013210DA7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E18C1-67DF-4C50-81D9-CA11BB66E6FA}"/>
              </a:ext>
            </a:extLst>
          </p:cNvPr>
          <p:cNvSpPr>
            <a:spLocks noGrp="1"/>
          </p:cNvSpPr>
          <p:nvPr>
            <p:ph type="sldNum" sz="quarter" idx="12"/>
          </p:nvPr>
        </p:nvSpPr>
        <p:spPr/>
        <p:txBody>
          <a:bodyPr/>
          <a:lstStyle/>
          <a:p>
            <a:fld id="{051C3D77-5EE2-48B8-93E4-F6149723652D}" type="slidenum">
              <a:rPr lang="en-US" smtClean="0"/>
              <a:t>‹#›</a:t>
            </a:fld>
            <a:endParaRPr lang="en-US"/>
          </a:p>
        </p:txBody>
      </p:sp>
      <p:sp>
        <p:nvSpPr>
          <p:cNvPr id="7" name="Rectangle 6">
            <a:extLst>
              <a:ext uri="{FF2B5EF4-FFF2-40B4-BE49-F238E27FC236}">
                <a16:creationId xmlns:a16="http://schemas.microsoft.com/office/drawing/2014/main" id="{09B9ACD6-AC59-BE40-841C-FD7F7CF02DE4}"/>
              </a:ext>
              <a:ext uri="{C183D7F6-B498-43B3-948B-1728B52AA6E4}">
                <adec:decorative xmlns:adec="http://schemas.microsoft.com/office/drawing/2017/decorative" val="1"/>
              </a:ext>
            </a:extLst>
          </p:cNvPr>
          <p:cNvSpPr/>
          <p:nvPr userDrawn="1"/>
        </p:nvSpPr>
        <p:spPr>
          <a:xfrm>
            <a:off x="0" y="0"/>
            <a:ext cx="9144000" cy="6858000"/>
          </a:xfrm>
          <a:prstGeom prst="rect">
            <a:avLst/>
          </a:prstGeom>
          <a:solidFill>
            <a:srgbClr val="E6E7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6622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23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BEDC-5A53-45CB-8F31-D8BC7E4F7BF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8B5196-33E0-46A0-96A1-FA7418035E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CE0A99-69F4-4124-956A-F52ED2780F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A4A38A-06B0-4D85-A921-157800C75363}"/>
              </a:ext>
            </a:extLst>
          </p:cNvPr>
          <p:cNvSpPr>
            <a:spLocks noGrp="1"/>
          </p:cNvSpPr>
          <p:nvPr>
            <p:ph type="dt" sz="half" idx="10"/>
          </p:nvPr>
        </p:nvSpPr>
        <p:spPr/>
        <p:txBody>
          <a:bodyPr/>
          <a:lstStyle/>
          <a:p>
            <a:fld id="{55E660D6-84B7-4629-81EF-01476B66946A}" type="datetimeFigureOut">
              <a:rPr lang="en-US" smtClean="0"/>
              <a:t>4/3/2024</a:t>
            </a:fld>
            <a:endParaRPr lang="en-US"/>
          </a:p>
        </p:txBody>
      </p:sp>
      <p:sp>
        <p:nvSpPr>
          <p:cNvPr id="6" name="Footer Placeholder 5">
            <a:extLst>
              <a:ext uri="{FF2B5EF4-FFF2-40B4-BE49-F238E27FC236}">
                <a16:creationId xmlns:a16="http://schemas.microsoft.com/office/drawing/2014/main" id="{3A77C45E-C91D-41FB-97D3-642B06EEA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015C7-6A0D-471C-B3DD-4F5F44BAA62A}"/>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1542131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ctr" anchorCtr="0">
            <a:normAutofit/>
          </a:bodyPr>
          <a:lstStyle>
            <a:lvl1pPr>
              <a:defRPr sz="3200"/>
            </a:lvl1pPr>
          </a:lstStyle>
          <a:p>
            <a:r>
              <a:rPr lang="en-US" dirty="0"/>
              <a:t>Click to edit Master title style</a:t>
            </a:r>
          </a:p>
        </p:txBody>
      </p:sp>
      <p:sp>
        <p:nvSpPr>
          <p:cNvPr id="3" name="Text Placeholder 2"/>
          <p:cNvSpPr>
            <a:spLocks noGrp="1"/>
          </p:cNvSpPr>
          <p:nvPr>
            <p:ph type="body" idx="1"/>
          </p:nvPr>
        </p:nvSpPr>
        <p:spPr>
          <a:xfrm>
            <a:off x="623888" y="4589463"/>
            <a:ext cx="7886700" cy="15001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0F70353F-5ECB-4B50-B3EA-C871EA4E3F32}" type="slidenum">
              <a:rPr lang="en-US" smtClean="0"/>
              <a:t>‹#›</a:t>
            </a:fld>
            <a:endParaRPr lang="en-US"/>
          </a:p>
        </p:txBody>
      </p:sp>
    </p:spTree>
    <p:extLst>
      <p:ext uri="{BB962C8B-B14F-4D97-AF65-F5344CB8AC3E}">
        <p14:creationId xmlns:p14="http://schemas.microsoft.com/office/powerpoint/2010/main" val="2919403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5B517-EAB1-4498-B53F-4D2B27CC64F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2023F2-A883-435F-84AE-03434509FE2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D08F6F-BF64-4EA3-B201-A6B77CD624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5BEEB-B90A-4343-B75E-5AF12BFD05F9}"/>
              </a:ext>
            </a:extLst>
          </p:cNvPr>
          <p:cNvSpPr>
            <a:spLocks noGrp="1"/>
          </p:cNvSpPr>
          <p:nvPr>
            <p:ph type="dt" sz="half" idx="10"/>
          </p:nvPr>
        </p:nvSpPr>
        <p:spPr/>
        <p:txBody>
          <a:bodyPr/>
          <a:lstStyle/>
          <a:p>
            <a:fld id="{55E660D6-84B7-4629-81EF-01476B66946A}" type="datetimeFigureOut">
              <a:rPr lang="en-US" smtClean="0"/>
              <a:t>4/3/2024</a:t>
            </a:fld>
            <a:endParaRPr lang="en-US"/>
          </a:p>
        </p:txBody>
      </p:sp>
      <p:sp>
        <p:nvSpPr>
          <p:cNvPr id="6" name="Footer Placeholder 5">
            <a:extLst>
              <a:ext uri="{FF2B5EF4-FFF2-40B4-BE49-F238E27FC236}">
                <a16:creationId xmlns:a16="http://schemas.microsoft.com/office/drawing/2014/main" id="{643CA4E3-E9B2-40B4-AEA5-7F1DF68B5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4F745-1D1D-45D8-8B9A-128B3FF84713}"/>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67686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8B7B-CC19-4E64-9E8F-9D0EC94D1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9C8C45-88CD-488E-B3A3-741264F8AD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FBCCE-801A-4DB4-9629-B4802EE10E9D}"/>
              </a:ext>
            </a:extLst>
          </p:cNvPr>
          <p:cNvSpPr>
            <a:spLocks noGrp="1"/>
          </p:cNvSpPr>
          <p:nvPr>
            <p:ph type="dt" sz="half" idx="10"/>
          </p:nvPr>
        </p:nvSpPr>
        <p:spPr/>
        <p:txBody>
          <a:bodyPr/>
          <a:lstStyle/>
          <a:p>
            <a:fld id="{55E660D6-84B7-4629-81EF-01476B66946A}" type="datetimeFigureOut">
              <a:rPr lang="en-US" smtClean="0"/>
              <a:t>4/3/2024</a:t>
            </a:fld>
            <a:endParaRPr lang="en-US"/>
          </a:p>
        </p:txBody>
      </p:sp>
      <p:sp>
        <p:nvSpPr>
          <p:cNvPr id="5" name="Footer Placeholder 4">
            <a:extLst>
              <a:ext uri="{FF2B5EF4-FFF2-40B4-BE49-F238E27FC236}">
                <a16:creationId xmlns:a16="http://schemas.microsoft.com/office/drawing/2014/main" id="{E2D3AD35-008B-4D6C-A8B5-46AE37CA4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C894C-799A-43AA-8C97-F91A676ADB97}"/>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295394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19E552-AB91-438B-A7CE-358C9B32AA6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61100-2895-4E6F-B6B2-AD25178F60CE}"/>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49020-02DE-4DAE-BBBB-B861D6F80686}"/>
              </a:ext>
            </a:extLst>
          </p:cNvPr>
          <p:cNvSpPr>
            <a:spLocks noGrp="1"/>
          </p:cNvSpPr>
          <p:nvPr>
            <p:ph type="dt" sz="half" idx="10"/>
          </p:nvPr>
        </p:nvSpPr>
        <p:spPr/>
        <p:txBody>
          <a:bodyPr/>
          <a:lstStyle/>
          <a:p>
            <a:fld id="{55E660D6-84B7-4629-81EF-01476B66946A}" type="datetimeFigureOut">
              <a:rPr lang="en-US" smtClean="0"/>
              <a:t>4/3/2024</a:t>
            </a:fld>
            <a:endParaRPr lang="en-US"/>
          </a:p>
        </p:txBody>
      </p:sp>
      <p:sp>
        <p:nvSpPr>
          <p:cNvPr id="5" name="Footer Placeholder 4">
            <a:extLst>
              <a:ext uri="{FF2B5EF4-FFF2-40B4-BE49-F238E27FC236}">
                <a16:creationId xmlns:a16="http://schemas.microsoft.com/office/drawing/2014/main" id="{7035C662-CAE8-491B-8EEF-93C68EFAA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6C9F8-44BD-4A71-9B2A-7BCC37D4AA5F}"/>
              </a:ext>
            </a:extLst>
          </p:cNvPr>
          <p:cNvSpPr>
            <a:spLocks noGrp="1"/>
          </p:cNvSpPr>
          <p:nvPr>
            <p:ph type="sldNum" sz="quarter" idx="12"/>
          </p:nvPr>
        </p:nvSpPr>
        <p:spPr/>
        <p:txBody>
          <a:bodyPr/>
          <a:lstStyle/>
          <a:p>
            <a:fld id="{051C3D77-5EE2-48B8-93E4-F6149723652D}" type="slidenum">
              <a:rPr lang="en-US" smtClean="0"/>
              <a:t>‹#›</a:t>
            </a:fld>
            <a:endParaRPr lang="en-US"/>
          </a:p>
        </p:txBody>
      </p:sp>
    </p:spTree>
    <p:extLst>
      <p:ext uri="{BB962C8B-B14F-4D97-AF65-F5344CB8AC3E}">
        <p14:creationId xmlns:p14="http://schemas.microsoft.com/office/powerpoint/2010/main" val="532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lstStyle/>
          <a:p>
            <a:r>
              <a:rPr lang="en-US" dirty="0"/>
              <a:t>Click to edit Master title style</a:t>
            </a:r>
          </a:p>
        </p:txBody>
      </p:sp>
      <p:sp>
        <p:nvSpPr>
          <p:cNvPr id="3" name="Content Placeholder 2"/>
          <p:cNvSpPr>
            <a:spLocks noGrp="1"/>
          </p:cNvSpPr>
          <p:nvPr>
            <p:ph idx="1"/>
          </p:nvPr>
        </p:nvSpPr>
        <p:spPr>
          <a:xfrm>
            <a:off x="457200" y="1463040"/>
            <a:ext cx="8229600" cy="4754880"/>
          </a:xfrm>
        </p:spPr>
        <p:txBody>
          <a:body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92240" y="6492875"/>
            <a:ext cx="1828800" cy="365125"/>
          </a:xfrm>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p>
            <a:fld id="{0F70353F-5ECB-4B50-B3EA-C871EA4E3F32}" type="slidenum">
              <a:rPr lang="en-US" smtClean="0"/>
              <a:t>‹#›</a:t>
            </a:fld>
            <a:endParaRPr lang="en-US"/>
          </a:p>
        </p:txBody>
      </p:sp>
      <p:sp>
        <p:nvSpPr>
          <p:cNvPr id="7"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423937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63040"/>
            <a:ext cx="4023360" cy="4754880"/>
          </a:xfrm>
        </p:spPr>
        <p:txBody>
          <a:bodyPr/>
          <a:lstStyle>
            <a:lvl1pPr>
              <a:defRPr sz="20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54880" y="1463040"/>
            <a:ext cx="4023360" cy="4754880"/>
          </a:xfrm>
        </p:spPr>
        <p:txBody>
          <a:bodyPr/>
          <a:lstStyle>
            <a:lvl1pPr>
              <a:defRPr sz="2000"/>
            </a:lvl1pPr>
            <a:lvl2pPr>
              <a:defRPr sz="20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0F70353F-5ECB-4B50-B3EA-C871EA4E3F32}" type="slidenum">
              <a:rPr lang="en-US" smtClean="0"/>
              <a:t>‹#›</a:t>
            </a:fld>
            <a:endParaRPr lang="en-US"/>
          </a:p>
        </p:txBody>
      </p:sp>
      <p:sp>
        <p:nvSpPr>
          <p:cNvPr id="9"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1846394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lstStyle/>
          <a:p>
            <a:r>
              <a:rPr lang="en-US" dirty="0"/>
              <a:t>Click to edit Master title style</a:t>
            </a:r>
          </a:p>
        </p:txBody>
      </p:sp>
      <p:sp>
        <p:nvSpPr>
          <p:cNvPr id="3" name="Text Placeholder 2"/>
          <p:cNvSpPr>
            <a:spLocks noGrp="1"/>
          </p:cNvSpPr>
          <p:nvPr>
            <p:ph type="body" idx="1"/>
          </p:nvPr>
        </p:nvSpPr>
        <p:spPr>
          <a:xfrm>
            <a:off x="457200" y="1463040"/>
            <a:ext cx="4023360" cy="823912"/>
          </a:xfrm>
        </p:spPr>
        <p:txBody>
          <a:bodyPr anchor="b"/>
          <a:lstStyle>
            <a:lvl1pPr marL="0" indent="0" algn="ctr">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2300036"/>
            <a:ext cx="4023360" cy="3931920"/>
          </a:xfrm>
        </p:spPr>
        <p:txBody>
          <a:bodyPr>
            <a:normAutofit/>
          </a:bodyPr>
          <a:lstStyle>
            <a:lvl1pPr>
              <a:defRPr sz="20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463040"/>
            <a:ext cx="4023360" cy="823912"/>
          </a:xfrm>
        </p:spPr>
        <p:txBody>
          <a:bodyPr anchor="b"/>
          <a:lstStyle>
            <a:lvl1pPr marL="0" indent="0" algn="ctr">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63440" y="2300036"/>
            <a:ext cx="4023360" cy="3931920"/>
          </a:xfrm>
        </p:spPr>
        <p:txBody>
          <a:bodyPr>
            <a:normAutofit/>
          </a:bodyPr>
          <a:lstStyle>
            <a:lvl1pPr>
              <a:defRPr sz="2000"/>
            </a:lvl1pPr>
            <a:lvl2pPr>
              <a:defRPr sz="2000"/>
            </a:lvl2pPr>
            <a:lvl3pPr>
              <a:defRPr sz="16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9" name="Slide Number Placeholder 8"/>
          <p:cNvSpPr>
            <a:spLocks noGrp="1"/>
          </p:cNvSpPr>
          <p:nvPr>
            <p:ph type="sldNum" sz="quarter" idx="12"/>
          </p:nvPr>
        </p:nvSpPr>
        <p:spPr/>
        <p:txBody>
          <a:bodyPr/>
          <a:lstStyle/>
          <a:p>
            <a:fld id="{0F70353F-5ECB-4B50-B3EA-C871EA4E3F32}" type="slidenum">
              <a:rPr lang="en-US" smtClean="0"/>
              <a:t>‹#›</a:t>
            </a:fld>
            <a:endParaRPr lang="en-US"/>
          </a:p>
        </p:txBody>
      </p:sp>
      <p:sp>
        <p:nvSpPr>
          <p:cNvPr id="11" name="Text Placeholder 2"/>
          <p:cNvSpPr>
            <a:spLocks noGrp="1"/>
          </p:cNvSpPr>
          <p:nvPr>
            <p:ph type="body" sz="quarter" idx="13"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3580375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00" y="365760"/>
            <a:ext cx="5029200" cy="822960"/>
          </a:xfrm>
        </p:spPr>
        <p:txBody>
          <a:bodyPr anchor="t" anchorCtr="0">
            <a:normAutofit/>
          </a:bodyPr>
          <a:lstStyle>
            <a:lvl1pPr>
              <a:defRPr sz="2400"/>
            </a:lvl1pPr>
          </a:lstStyle>
          <a:p>
            <a:r>
              <a:rPr lang="en-US"/>
              <a:t>Click to edit Master title style</a:t>
            </a:r>
          </a:p>
        </p:txBody>
      </p:sp>
      <p:sp>
        <p:nvSpPr>
          <p:cNvPr id="3" name="Picture Placeholder 2"/>
          <p:cNvSpPr>
            <a:spLocks noGrp="1"/>
          </p:cNvSpPr>
          <p:nvPr>
            <p:ph type="pic" idx="1"/>
          </p:nvPr>
        </p:nvSpPr>
        <p:spPr>
          <a:xfrm>
            <a:off x="3657600" y="1463040"/>
            <a:ext cx="5029200" cy="47548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57199" y="2286000"/>
            <a:ext cx="3017520" cy="39319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0F70353F-5ECB-4B50-B3EA-C871EA4E3F32}" type="slidenum">
              <a:rPr lang="en-US" smtClean="0"/>
              <a:t>‹#›</a:t>
            </a:fld>
            <a:endParaRPr lang="en-US"/>
          </a:p>
        </p:txBody>
      </p:sp>
      <p:sp>
        <p:nvSpPr>
          <p:cNvPr id="8" name="Text Placeholder 2"/>
          <p:cNvSpPr>
            <a:spLocks noGrp="1"/>
          </p:cNvSpPr>
          <p:nvPr>
            <p:ph type="body" idx="13" hasCustomPrompt="1"/>
          </p:nvPr>
        </p:nvSpPr>
        <p:spPr>
          <a:xfrm>
            <a:off x="457200" y="1463040"/>
            <a:ext cx="3017520" cy="822960"/>
          </a:xfrm>
        </p:spPr>
        <p:txBody>
          <a:bodyPr anchor="b"/>
          <a:lstStyle>
            <a:lvl1pPr marL="0" indent="0" algn="ctr">
              <a:lnSpc>
                <a:spcPct val="10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0" name="Text Placeholder 2"/>
          <p:cNvSpPr>
            <a:spLocks noGrp="1"/>
          </p:cNvSpPr>
          <p:nvPr>
            <p:ph type="body" sz="quarter" idx="14" hasCustomPrompt="1"/>
          </p:nvPr>
        </p:nvSpPr>
        <p:spPr>
          <a:xfrm>
            <a:off x="0" y="6492240"/>
            <a:ext cx="2743200" cy="365760"/>
          </a:xfrm>
          <a:prstGeom prst="rect">
            <a:avLst/>
          </a:prstGeom>
        </p:spPr>
        <p:txBody>
          <a:bodyPr anchor="ctr"/>
          <a:lstStyle>
            <a:lvl1pPr marL="0" indent="0">
              <a:spcBef>
                <a:spcPts val="0"/>
              </a:spcBef>
              <a:buNone/>
              <a:defRPr sz="1000" baseline="0">
                <a:solidFill>
                  <a:schemeClr val="bg1"/>
                </a:solidFill>
                <a:latin typeface="Arial Narrow" panose="020B0606020202030204" pitchFamily="34" charset="0"/>
              </a:defRPr>
            </a:lvl1pPr>
            <a:lvl2pPr>
              <a:defRPr sz="1600">
                <a:latin typeface="+mn-lt"/>
              </a:defRPr>
            </a:lvl2pPr>
            <a:lvl3pPr>
              <a:defRPr sz="1400">
                <a:latin typeface="+mn-lt"/>
              </a:defRPr>
            </a:lvl3pPr>
            <a:lvl4pPr>
              <a:defRPr sz="1200">
                <a:latin typeface="+mn-lt"/>
              </a:defRPr>
            </a:lvl4pPr>
            <a:lvl5pPr>
              <a:defRPr sz="1200">
                <a:latin typeface="+mn-lt"/>
              </a:defRPr>
            </a:lvl5pPr>
          </a:lstStyle>
          <a:p>
            <a:pPr lvl="0"/>
            <a:r>
              <a:rPr lang="en-US" dirty="0"/>
              <a:t>Source:  Of any significant figures</a:t>
            </a:r>
            <a:br>
              <a:rPr lang="en-US" dirty="0"/>
            </a:br>
            <a:r>
              <a:rPr lang="en-US" dirty="0"/>
              <a:t>As of Civilian Date (i.e. Month 00, 20YY)</a:t>
            </a:r>
          </a:p>
        </p:txBody>
      </p:sp>
    </p:spTree>
    <p:extLst>
      <p:ext uri="{BB962C8B-B14F-4D97-AF65-F5344CB8AC3E}">
        <p14:creationId xmlns:p14="http://schemas.microsoft.com/office/powerpoint/2010/main" val="2820759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lo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0F70353F-5ECB-4B50-B3EA-C871EA4E3F32}" type="slidenum">
              <a:rPr lang="en-US" smtClean="0"/>
              <a:t>‹#›</a:t>
            </a:fld>
            <a:endParaRPr lang="en-US"/>
          </a:p>
        </p:txBody>
      </p:sp>
      <p:pic>
        <p:nvPicPr>
          <p:cNvPr id="3" name="Picture 2">
            <a:extLst>
              <a:ext uri="{FF2B5EF4-FFF2-40B4-BE49-F238E27FC236}">
                <a16:creationId xmlns:a16="http://schemas.microsoft.com/office/drawing/2014/main" id="{E364C74B-638F-4912-A79A-EAE19ABE639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872496" y="1755746"/>
            <a:ext cx="3399009" cy="4166303"/>
          </a:xfrm>
          <a:prstGeom prst="rect">
            <a:avLst/>
          </a:prstGeom>
        </p:spPr>
      </p:pic>
    </p:spTree>
    <p:extLst>
      <p:ext uri="{BB962C8B-B14F-4D97-AF65-F5344CB8AC3E}">
        <p14:creationId xmlns:p14="http://schemas.microsoft.com/office/powerpoint/2010/main" val="377892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A42E00A9-F5AB-40AE-8B54-7EEBE547EAE9}"/>
              </a:ext>
            </a:extLst>
          </p:cNvPr>
          <p:cNvSpPr>
            <a:spLocks noGrp="1"/>
          </p:cNvSpPr>
          <p:nvPr>
            <p:ph type="sldNum" sz="quarter" idx="12"/>
          </p:nvPr>
        </p:nvSpPr>
        <p:spPr>
          <a:xfrm>
            <a:off x="8686800" y="6492240"/>
            <a:ext cx="457200" cy="365125"/>
          </a:xfrm>
        </p:spPr>
        <p:txBody>
          <a:bodyPr/>
          <a:lstStyle>
            <a:lvl1pPr>
              <a:defRPr>
                <a:solidFill>
                  <a:schemeClr val="tx1"/>
                </a:solidFill>
              </a:defRPr>
            </a:lvl1pPr>
          </a:lstStyle>
          <a:p>
            <a:fld id="{0F70353F-5ECB-4B50-B3EA-C871EA4E3F32}" type="slidenum">
              <a:rPr lang="en-US" smtClean="0"/>
              <a:pPr/>
              <a:t>‹#›</a:t>
            </a:fld>
            <a:endParaRPr lang="en-US" dirty="0"/>
          </a:p>
        </p:txBody>
      </p:sp>
      <p:pic>
        <p:nvPicPr>
          <p:cNvPr id="4" name="Picture 3">
            <a:extLst>
              <a:ext uri="{FF2B5EF4-FFF2-40B4-BE49-F238E27FC236}">
                <a16:creationId xmlns:a16="http://schemas.microsoft.com/office/drawing/2014/main" id="{C4ED764E-85D9-4E64-ABA6-67053BBF9746}"/>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a:stretch/>
        </p:blipFill>
        <p:spPr>
          <a:xfrm>
            <a:off x="-42862" y="0"/>
            <a:ext cx="9229723" cy="6858000"/>
          </a:xfrm>
          <a:prstGeom prst="rect">
            <a:avLst/>
          </a:prstGeom>
        </p:spPr>
      </p:pic>
      <p:sp>
        <p:nvSpPr>
          <p:cNvPr id="12" name="Slide Number Placeholder 4">
            <a:extLst>
              <a:ext uri="{FF2B5EF4-FFF2-40B4-BE49-F238E27FC236}">
                <a16:creationId xmlns:a16="http://schemas.microsoft.com/office/drawing/2014/main" id="{4361CEEF-98D7-41FC-A5D8-DF6E4E30B56A}"/>
              </a:ext>
            </a:extLst>
          </p:cNvPr>
          <p:cNvSpPr txBox="1">
            <a:spLocks/>
          </p:cNvSpPr>
          <p:nvPr userDrawn="1"/>
        </p:nvSpPr>
        <p:spPr>
          <a:xfrm>
            <a:off x="8782048" y="6492239"/>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6</a:t>
            </a:r>
          </a:p>
        </p:txBody>
      </p:sp>
    </p:spTree>
    <p:extLst>
      <p:ext uri="{BB962C8B-B14F-4D97-AF65-F5344CB8AC3E}">
        <p14:creationId xmlns:p14="http://schemas.microsoft.com/office/powerpoint/2010/main" val="177668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p:cNvSpPr txBox="1">
            <a:spLocks/>
          </p:cNvSpPr>
          <p:nvPr userDrawn="1"/>
        </p:nvSpPr>
        <p:spPr>
          <a:xfrm>
            <a:off x="7010400" y="6430122"/>
            <a:ext cx="2133600" cy="365125"/>
          </a:xfrm>
          <a:prstGeom prst="rect">
            <a:avLst/>
          </a:prstGeom>
        </p:spPr>
        <p:txBody>
          <a:bodyPr anchor="ctr"/>
          <a:lstStyle>
            <a:lvl1pPr>
              <a:defRPr/>
            </a:lvl1pPr>
          </a:lstStyle>
          <a:p>
            <a:pPr algn="r" fontAlgn="auto">
              <a:spcBef>
                <a:spcPts val="0"/>
              </a:spcBef>
              <a:spcAft>
                <a:spcPts val="0"/>
              </a:spcAft>
              <a:defRPr/>
            </a:pPr>
            <a:fld id="{9617C365-3B53-441C-944C-75888483A2AB}" type="slidenum">
              <a:rPr lang="en-US" sz="1400" smtClean="0">
                <a:solidFill>
                  <a:schemeClr val="bg1"/>
                </a:solidFill>
                <a:latin typeface="+mn-lt"/>
              </a:rPr>
              <a:pPr algn="r" fontAlgn="auto">
                <a:spcBef>
                  <a:spcPts val="0"/>
                </a:spcBef>
                <a:spcAft>
                  <a:spcPts val="0"/>
                </a:spcAft>
                <a:defRPr/>
              </a:pPr>
              <a:t>‹#›</a:t>
            </a:fld>
            <a:endParaRPr lang="en-US" sz="1400" dirty="0">
              <a:solidFill>
                <a:schemeClr val="bg1"/>
              </a:solidFill>
              <a:latin typeface="+mn-lt"/>
            </a:endParaRPr>
          </a:p>
        </p:txBody>
      </p:sp>
    </p:spTree>
    <p:extLst>
      <p:ext uri="{BB962C8B-B14F-4D97-AF65-F5344CB8AC3E}">
        <p14:creationId xmlns:p14="http://schemas.microsoft.com/office/powerpoint/2010/main" val="33000142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FEB7F85A-4225-408B-A471-A9AF1459F84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512" y="0"/>
            <a:ext cx="9144000" cy="1733550"/>
          </a:xfrm>
          <a:prstGeom prst="rect">
            <a:avLst/>
          </a:prstGeom>
        </p:spPr>
      </p:pic>
      <p:sp>
        <p:nvSpPr>
          <p:cNvPr id="16" name="TextBox 15">
            <a:extLst>
              <a:ext uri="{FF2B5EF4-FFF2-40B4-BE49-F238E27FC236}">
                <a16:creationId xmlns:a16="http://schemas.microsoft.com/office/drawing/2014/main" id="{B9F80933-4319-45A8-8E9A-2810618134A6}"/>
              </a:ext>
            </a:extLst>
          </p:cNvPr>
          <p:cNvSpPr txBox="1"/>
          <p:nvPr userDrawn="1"/>
        </p:nvSpPr>
        <p:spPr>
          <a:xfrm>
            <a:off x="4598016" y="746609"/>
            <a:ext cx="44656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Nation’s Combat Logistics Support Agency</a:t>
            </a:r>
          </a:p>
        </p:txBody>
      </p:sp>
      <p:sp>
        <p:nvSpPr>
          <p:cNvPr id="18" name="TextBox 17">
            <a:extLst>
              <a:ext uri="{FF2B5EF4-FFF2-40B4-BE49-F238E27FC236}">
                <a16:creationId xmlns:a16="http://schemas.microsoft.com/office/drawing/2014/main" id="{BB791B3D-D185-4D9E-98E9-03E0D31CCCD7}"/>
              </a:ext>
            </a:extLst>
          </p:cNvPr>
          <p:cNvSpPr txBox="1"/>
          <p:nvPr userDrawn="1"/>
        </p:nvSpPr>
        <p:spPr>
          <a:xfrm>
            <a:off x="1233130" y="929518"/>
            <a:ext cx="1574470" cy="215444"/>
          </a:xfrm>
          <a:prstGeom prst="rect">
            <a:avLst/>
          </a:prstGeom>
          <a:noFill/>
          <a:effectLst>
            <a:glow rad="228600">
              <a:schemeClr val="accent6">
                <a:satMod val="175000"/>
                <a:alpha val="40000"/>
              </a:schemeClr>
            </a:glo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300" normalizeH="0" baseline="0" noProof="0" dirty="0">
                <a:ln>
                  <a:noFill/>
                </a:ln>
                <a:solidFill>
                  <a:srgbClr val="002060"/>
                </a:solidFill>
                <a:effectLst>
                  <a:glow rad="63500">
                    <a:srgbClr val="A5A5A5">
                      <a:satMod val="175000"/>
                      <a:alpha val="40000"/>
                    </a:srgbClr>
                  </a:glow>
                </a:effectLst>
                <a:uLnTx/>
                <a:uFillTx/>
                <a:latin typeface="Bodoni MT" panose="02070603080606020203" pitchFamily="18" charset="0"/>
                <a:ea typeface="+mn-ea"/>
                <a:cs typeface="+mn-cs"/>
              </a:rPr>
              <a:t>Established 1961</a:t>
            </a:r>
          </a:p>
        </p:txBody>
      </p:sp>
      <p:pic>
        <p:nvPicPr>
          <p:cNvPr id="10" name="Picture 9">
            <a:extLst>
              <a:ext uri="{FF2B5EF4-FFF2-40B4-BE49-F238E27FC236}">
                <a16:creationId xmlns:a16="http://schemas.microsoft.com/office/drawing/2014/main" id="{4054E146-EB08-4BCE-A32A-33F48C2424A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1126010" y="1737360"/>
            <a:ext cx="8017990" cy="4754880"/>
          </a:xfrm>
          <a:prstGeom prst="rect">
            <a:avLst/>
          </a:prstGeom>
        </p:spPr>
      </p:pic>
      <p:sp>
        <p:nvSpPr>
          <p:cNvPr id="2" name="Title Placeholder 1"/>
          <p:cNvSpPr>
            <a:spLocks noGrp="1"/>
          </p:cNvSpPr>
          <p:nvPr userDrawn="1">
            <p:ph type="title"/>
          </p:nvPr>
        </p:nvSpPr>
        <p:spPr>
          <a:xfrm>
            <a:off x="182880" y="3657600"/>
            <a:ext cx="4114800" cy="10972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182880" y="4754880"/>
            <a:ext cx="4114800" cy="10972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4" name="TextBox 3"/>
          <p:cNvSpPr txBox="1"/>
          <p:nvPr userDrawn="1"/>
        </p:nvSpPr>
        <p:spPr>
          <a:xfrm>
            <a:off x="-1512" y="6466003"/>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pic>
        <p:nvPicPr>
          <p:cNvPr id="6" name="Picture 5">
            <a:extLst>
              <a:ext uri="{FF2B5EF4-FFF2-40B4-BE49-F238E27FC236}">
                <a16:creationId xmlns:a16="http://schemas.microsoft.com/office/drawing/2014/main" id="{E8A59FFB-0180-4F40-A82D-EEBFAF6A81A1}"/>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3008040" y="238420"/>
            <a:ext cx="525690" cy="644360"/>
          </a:xfrm>
          <a:prstGeom prst="rect">
            <a:avLst/>
          </a:prstGeom>
        </p:spPr>
      </p:pic>
    </p:spTree>
    <p:extLst>
      <p:ext uri="{BB962C8B-B14F-4D97-AF65-F5344CB8AC3E}">
        <p14:creationId xmlns:p14="http://schemas.microsoft.com/office/powerpoint/2010/main" val="4256363151"/>
      </p:ext>
    </p:extLst>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ctr" defTabSz="914400" rtl="0" eaLnBrk="1" latinLnBrk="0" hangingPunct="1">
        <a:lnSpc>
          <a:spcPct val="90000"/>
        </a:lnSpc>
        <a:spcBef>
          <a:spcPct val="0"/>
        </a:spcBef>
        <a:buNone/>
        <a:defRPr sz="32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2"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all" spc="0" normalizeH="0" baseline="0" noProof="0" dirty="0">
                <a:ln>
                  <a:noFill/>
                </a:ln>
                <a:solidFill>
                  <a:prstClr val="white"/>
                </a:solidFill>
                <a:effectLst/>
                <a:uLnTx/>
                <a:uFillTx/>
                <a:latin typeface="+mj-lt"/>
                <a:ea typeface="+mn-ea"/>
                <a:cs typeface="+mn-cs"/>
              </a:rPr>
              <a:t>Warfighter Always</a:t>
            </a:r>
          </a:p>
        </p:txBody>
      </p:sp>
      <p:sp>
        <p:nvSpPr>
          <p:cNvPr id="3" name="Text Placeholder 2"/>
          <p:cNvSpPr>
            <a:spLocks noGrp="1"/>
          </p:cNvSpPr>
          <p:nvPr>
            <p:ph type="body" idx="1"/>
          </p:nvPr>
        </p:nvSpPr>
        <p:spPr>
          <a:xfrm>
            <a:off x="457200" y="1463040"/>
            <a:ext cx="8229600" cy="47548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240" y="6492240"/>
            <a:ext cx="1828800" cy="365125"/>
          </a:xfrm>
          <a:prstGeom prst="rect">
            <a:avLst/>
          </a:prstGeom>
        </p:spPr>
        <p:txBody>
          <a:bodyPr vert="horz" lIns="91440" tIns="45720" rIns="91440" bIns="45720" rtlCol="0" anchor="ctr">
            <a:normAutofit/>
          </a:bodyPr>
          <a:lstStyle>
            <a:lvl1pPr algn="ctr">
              <a:defRPr sz="1000">
                <a:solidFill>
                  <a:schemeClr val="bg1"/>
                </a:solidFill>
                <a:latin typeface="Arial Narrow" panose="020B0606020202030204" pitchFamily="34" charset="0"/>
              </a:defRPr>
            </a:lvl1pPr>
          </a:lstStyle>
          <a:p>
            <a:r>
              <a:rPr lang="en-US"/>
              <a:t>Date</a:t>
            </a:r>
            <a:endParaRPr lang="en-US" dirty="0"/>
          </a:p>
        </p:txBody>
      </p:sp>
      <p:pic>
        <p:nvPicPr>
          <p:cNvPr id="7" name="Picture 6">
            <a:extLst>
              <a:ext uri="{FF2B5EF4-FFF2-40B4-BE49-F238E27FC236}">
                <a16:creationId xmlns:a16="http://schemas.microsoft.com/office/drawing/2014/main" id="{7894E134-A19D-4884-8B7F-7893412C22B4}"/>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756" y="1523"/>
            <a:ext cx="9143244" cy="1170335"/>
          </a:xfrm>
          <a:prstGeom prst="rect">
            <a:avLst/>
          </a:prstGeom>
        </p:spPr>
      </p:pic>
      <p:sp>
        <p:nvSpPr>
          <p:cNvPr id="6" name="Slide Number Placeholder 5"/>
          <p:cNvSpPr>
            <a:spLocks noGrp="1"/>
          </p:cNvSpPr>
          <p:nvPr>
            <p:ph type="sldNum" sz="quarter" idx="4"/>
          </p:nvPr>
        </p:nvSpPr>
        <p:spPr>
          <a:xfrm>
            <a:off x="8686800" y="6492240"/>
            <a:ext cx="457200" cy="365125"/>
          </a:xfrm>
          <a:prstGeom prst="rect">
            <a:avLst/>
          </a:prstGeom>
        </p:spPr>
        <p:txBody>
          <a:bodyPr vert="horz" lIns="91440" tIns="45720" rIns="91440" bIns="45720" rtlCol="0" anchor="ctr"/>
          <a:lstStyle>
            <a:lvl1pPr algn="r">
              <a:defRPr sz="1200">
                <a:solidFill>
                  <a:schemeClr val="bg1"/>
                </a:solidFill>
              </a:defRPr>
            </a:lvl1pPr>
          </a:lstStyle>
          <a:p>
            <a:fld id="{0F70353F-5ECB-4B50-B3EA-C871EA4E3F32}" type="slidenum">
              <a:rPr lang="en-US" smtClean="0"/>
              <a:pPr/>
              <a:t>‹#›</a:t>
            </a:fld>
            <a:endParaRPr lang="en-US" dirty="0"/>
          </a:p>
        </p:txBody>
      </p:sp>
      <p:sp>
        <p:nvSpPr>
          <p:cNvPr id="2" name="Title Placeholder 1"/>
          <p:cNvSpPr>
            <a:spLocks noGrp="1"/>
          </p:cNvSpPr>
          <p:nvPr>
            <p:ph type="title"/>
          </p:nvPr>
        </p:nvSpPr>
        <p:spPr>
          <a:xfrm>
            <a:off x="3657600" y="365760"/>
            <a:ext cx="5029200" cy="822960"/>
          </a:xfrm>
          <a:prstGeom prst="rect">
            <a:avLst/>
          </a:prstGeom>
        </p:spPr>
        <p:txBody>
          <a:bodyPr vert="horz" lIns="91440" tIns="45720" rIns="91440" bIns="45720" rtlCol="0" anchor="t" anchorCtr="0">
            <a:normAutofit/>
          </a:bodyPr>
          <a:lstStyle/>
          <a:p>
            <a:r>
              <a:rPr lang="en-US" dirty="0"/>
              <a:t>Click to edit Master title style</a:t>
            </a:r>
          </a:p>
        </p:txBody>
      </p:sp>
      <p:sp>
        <p:nvSpPr>
          <p:cNvPr id="11" name="Rectangle 10">
            <a:extLst>
              <a:ext uri="{FF2B5EF4-FFF2-40B4-BE49-F238E27FC236}">
                <a16:creationId xmlns:a16="http://schemas.microsoft.com/office/drawing/2014/main" id="{549B3A61-23A8-4322-BB29-A2EBBE0A5EEE}"/>
              </a:ext>
            </a:extLst>
          </p:cNvPr>
          <p:cNvSpPr/>
          <p:nvPr userDrawn="1"/>
        </p:nvSpPr>
        <p:spPr>
          <a:xfrm>
            <a:off x="0" y="6488668"/>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4BCC288D-5F05-4221-A44B-781460D0FBA3}"/>
              </a:ext>
            </a:extLst>
          </p:cNvPr>
          <p:cNvSpPr txBox="1"/>
          <p:nvPr userDrawn="1"/>
        </p:nvSpPr>
        <p:spPr>
          <a:xfrm>
            <a:off x="-756" y="6443395"/>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pic>
        <p:nvPicPr>
          <p:cNvPr id="13" name="Picture 12">
            <a:extLst>
              <a:ext uri="{FF2B5EF4-FFF2-40B4-BE49-F238E27FC236}">
                <a16:creationId xmlns:a16="http://schemas.microsoft.com/office/drawing/2014/main" id="{0940007C-7B07-4FD9-A3B9-B08B0560BBE9}"/>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1655303" y="203528"/>
            <a:ext cx="468873" cy="574717"/>
          </a:xfrm>
          <a:prstGeom prst="rect">
            <a:avLst/>
          </a:prstGeom>
        </p:spPr>
      </p:pic>
    </p:spTree>
    <p:extLst>
      <p:ext uri="{BB962C8B-B14F-4D97-AF65-F5344CB8AC3E}">
        <p14:creationId xmlns:p14="http://schemas.microsoft.com/office/powerpoint/2010/main" val="330529019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76" r:id="rId3"/>
    <p:sldLayoutId id="2147483677" r:id="rId4"/>
    <p:sldLayoutId id="2147483681" r:id="rId5"/>
    <p:sldLayoutId id="2147483694" r:id="rId6"/>
    <p:sldLayoutId id="2147483697" r:id="rId7"/>
    <p:sldLayoutId id="2147483711" r:id="rId8"/>
    <p:sldLayoutId id="2147483712" r:id="rId9"/>
  </p:sldLayoutIdLst>
  <p:hf hdr="0" ftr="0" dt="0"/>
  <p:txStyles>
    <p:title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p:titleStyle>
    <p:body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C5577D-B660-434B-BFF9-93FA6DA45C2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BCDC70-749E-4E97-B6B4-5AC13279C7A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77749-C57D-4620-90AF-488B4F7CF1B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660D6-84B7-4629-81EF-01476B66946A}" type="datetimeFigureOut">
              <a:rPr lang="en-US" smtClean="0"/>
              <a:t>4/3/2024</a:t>
            </a:fld>
            <a:endParaRPr lang="en-US"/>
          </a:p>
        </p:txBody>
      </p:sp>
      <p:sp>
        <p:nvSpPr>
          <p:cNvPr id="5" name="Footer Placeholder 4">
            <a:extLst>
              <a:ext uri="{FF2B5EF4-FFF2-40B4-BE49-F238E27FC236}">
                <a16:creationId xmlns:a16="http://schemas.microsoft.com/office/drawing/2014/main" id="{1EB2C7B6-0FD6-41E8-A271-B3989D2BBF6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A586F2-19D0-4E5E-90DC-A294B4FAECE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C3D77-5EE2-48B8-93E4-F6149723652D}" type="slidenum">
              <a:rPr lang="en-US" smtClean="0"/>
              <a:t>‹#›</a:t>
            </a:fld>
            <a:endParaRPr lang="en-US"/>
          </a:p>
        </p:txBody>
      </p:sp>
    </p:spTree>
    <p:extLst>
      <p:ext uri="{BB962C8B-B14F-4D97-AF65-F5344CB8AC3E}">
        <p14:creationId xmlns:p14="http://schemas.microsoft.com/office/powerpoint/2010/main" val="27149588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10"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jpg"/><Relationship Id="rId4" Type="http://schemas.openxmlformats.org/officeDocument/2006/relationships/image" Target="../media/image71.jpeg"/></Relationships>
</file>

<file path=ppt/slides/_rels/slide1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1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1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81.emf"/><Relationship Id="rId18" Type="http://schemas.openxmlformats.org/officeDocument/2006/relationships/image" Target="../media/image86.jpeg"/><Relationship Id="rId3" Type="http://schemas.openxmlformats.org/officeDocument/2006/relationships/tags" Target="../tags/tag3.xml"/><Relationship Id="rId21" Type="http://schemas.openxmlformats.org/officeDocument/2006/relationships/image" Target="../media/image89.jpeg"/><Relationship Id="rId7" Type="http://schemas.openxmlformats.org/officeDocument/2006/relationships/tags" Target="../tags/tag7.xml"/><Relationship Id="rId12" Type="http://schemas.openxmlformats.org/officeDocument/2006/relationships/notesSlide" Target="../notesSlides/notesSlide13.xml"/><Relationship Id="rId17" Type="http://schemas.openxmlformats.org/officeDocument/2006/relationships/image" Target="../media/image85.jpeg"/><Relationship Id="rId2" Type="http://schemas.openxmlformats.org/officeDocument/2006/relationships/tags" Target="../tags/tag2.xml"/><Relationship Id="rId16" Type="http://schemas.openxmlformats.org/officeDocument/2006/relationships/image" Target="../media/image84.jpeg"/><Relationship Id="rId20" Type="http://schemas.openxmlformats.org/officeDocument/2006/relationships/image" Target="../media/image88.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9.xml"/><Relationship Id="rId5" Type="http://schemas.openxmlformats.org/officeDocument/2006/relationships/tags" Target="../tags/tag5.xml"/><Relationship Id="rId15" Type="http://schemas.openxmlformats.org/officeDocument/2006/relationships/image" Target="../media/image83.jpeg"/><Relationship Id="rId10" Type="http://schemas.openxmlformats.org/officeDocument/2006/relationships/tags" Target="../tags/tag10.xml"/><Relationship Id="rId19" Type="http://schemas.openxmlformats.org/officeDocument/2006/relationships/image" Target="../media/image87.jpe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82.jpeg"/></Relationships>
</file>

<file path=ppt/slides/_rels/slide1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92.emf"/><Relationship Id="rId4" Type="http://schemas.openxmlformats.org/officeDocument/2006/relationships/image" Target="../media/image91.jpeg"/></Relationships>
</file>

<file path=ppt/slides/_rels/slide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97.jpg"/><Relationship Id="rId5" Type="http://schemas.openxmlformats.org/officeDocument/2006/relationships/hyperlink" Target="https://www.dla.mil/Document-Services/" TargetMode="External"/><Relationship Id="rId4" Type="http://schemas.openxmlformats.org/officeDocument/2006/relationships/image" Target="../media/image96.svg"/></Relationships>
</file>

<file path=ppt/slides/_rels/slide1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02.jpeg"/><Relationship Id="rId5" Type="http://schemas.microsoft.com/office/2007/relationships/hdphoto" Target="../media/hdphoto2.wdp"/><Relationship Id="rId4" Type="http://schemas.openxmlformats.org/officeDocument/2006/relationships/image" Target="../media/image101.png"/></Relationships>
</file>

<file path=ppt/slides/_rels/slide1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07.jpeg"/></Relationships>
</file>

<file path=ppt/slides/_rels/slide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09.jpeg"/></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jpeg"/><Relationship Id="rId7" Type="http://schemas.openxmlformats.org/officeDocument/2006/relationships/image" Target="../media/image115.png"/><Relationship Id="rId12" Type="http://schemas.openxmlformats.org/officeDocument/2006/relationships/image" Target="../media/image120.jpeg"/><Relationship Id="rId2" Type="http://schemas.openxmlformats.org/officeDocument/2006/relationships/notesSlide" Target="../notesSlides/notesSlide25.xml"/><Relationship Id="rId16" Type="http://schemas.openxmlformats.org/officeDocument/2006/relationships/image" Target="../media/image124.png"/><Relationship Id="rId1" Type="http://schemas.openxmlformats.org/officeDocument/2006/relationships/slideLayout" Target="../slideLayouts/slideLayout9.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png"/><Relationship Id="rId15" Type="http://schemas.openxmlformats.org/officeDocument/2006/relationships/image" Target="../media/image123.sv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26.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35.png"/><Relationship Id="rId18" Type="http://schemas.microsoft.com/office/2007/relationships/hdphoto" Target="../media/hdphoto3.wdp"/><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svg"/><Relationship Id="rId17" Type="http://schemas.openxmlformats.org/officeDocument/2006/relationships/image" Target="../media/image139.png"/><Relationship Id="rId2" Type="http://schemas.openxmlformats.org/officeDocument/2006/relationships/notesSlide" Target="../notesSlides/notesSlide26.xml"/><Relationship Id="rId16" Type="http://schemas.openxmlformats.org/officeDocument/2006/relationships/image" Target="../media/image138.svg"/><Relationship Id="rId1" Type="http://schemas.openxmlformats.org/officeDocument/2006/relationships/slideLayout" Target="../slideLayouts/slideLayout10.xml"/><Relationship Id="rId6" Type="http://schemas.openxmlformats.org/officeDocument/2006/relationships/image" Target="../media/image128.sv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 Id="rId14" Type="http://schemas.openxmlformats.org/officeDocument/2006/relationships/image" Target="../media/image136.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www.youtube.com/embed/GOCohm6EdXI"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eg"/><Relationship Id="rId18" Type="http://schemas.openxmlformats.org/officeDocument/2006/relationships/image" Target="../media/image51.jpg"/><Relationship Id="rId26" Type="http://schemas.openxmlformats.org/officeDocument/2006/relationships/image" Target="../media/image59.jpeg"/><Relationship Id="rId3" Type="http://schemas.openxmlformats.org/officeDocument/2006/relationships/image" Target="../media/image36.jpg"/><Relationship Id="rId21" Type="http://schemas.openxmlformats.org/officeDocument/2006/relationships/image" Target="../media/image54.jpeg"/><Relationship Id="rId7" Type="http://schemas.openxmlformats.org/officeDocument/2006/relationships/image" Target="../media/image40.jpeg"/><Relationship Id="rId12" Type="http://schemas.openxmlformats.org/officeDocument/2006/relationships/image" Target="../media/image45.jpg"/><Relationship Id="rId17" Type="http://schemas.openxmlformats.org/officeDocument/2006/relationships/image" Target="../media/image50.jpg"/><Relationship Id="rId25" Type="http://schemas.openxmlformats.org/officeDocument/2006/relationships/image" Target="../media/image58.jpeg"/><Relationship Id="rId2" Type="http://schemas.openxmlformats.org/officeDocument/2006/relationships/notesSlide" Target="../notesSlides/notesSlide8.xml"/><Relationship Id="rId16" Type="http://schemas.openxmlformats.org/officeDocument/2006/relationships/image" Target="../media/image49.png"/><Relationship Id="rId20" Type="http://schemas.openxmlformats.org/officeDocument/2006/relationships/image" Target="../media/image53.jpeg"/><Relationship Id="rId29" Type="http://schemas.openxmlformats.org/officeDocument/2006/relationships/image" Target="../media/image62.jpg"/><Relationship Id="rId1" Type="http://schemas.openxmlformats.org/officeDocument/2006/relationships/slideLayout" Target="../slideLayouts/slideLayout17.xml"/><Relationship Id="rId6" Type="http://schemas.openxmlformats.org/officeDocument/2006/relationships/image" Target="../media/image39.jpeg"/><Relationship Id="rId11" Type="http://schemas.openxmlformats.org/officeDocument/2006/relationships/image" Target="../media/image44.jpg"/><Relationship Id="rId24" Type="http://schemas.openxmlformats.org/officeDocument/2006/relationships/image" Target="../media/image57.jpeg"/><Relationship Id="rId32" Type="http://schemas.openxmlformats.org/officeDocument/2006/relationships/image" Target="../media/image65.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jpeg"/><Relationship Id="rId28" Type="http://schemas.openxmlformats.org/officeDocument/2006/relationships/image" Target="../media/image61.png"/><Relationship Id="rId10" Type="http://schemas.openxmlformats.org/officeDocument/2006/relationships/image" Target="../media/image43.jpg"/><Relationship Id="rId19" Type="http://schemas.openxmlformats.org/officeDocument/2006/relationships/image" Target="../media/image52.png"/><Relationship Id="rId31" Type="http://schemas.openxmlformats.org/officeDocument/2006/relationships/image" Target="../media/image64.jp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7.jpeg"/><Relationship Id="rId22" Type="http://schemas.openxmlformats.org/officeDocument/2006/relationships/image" Target="../media/image55.jpeg"/><Relationship Id="rId27" Type="http://schemas.openxmlformats.org/officeDocument/2006/relationships/image" Target="../media/image60.png"/><Relationship Id="rId30" Type="http://schemas.openxmlformats.org/officeDocument/2006/relationships/image" Target="../media/image63.jp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 y="3657600"/>
            <a:ext cx="4114800" cy="1097280"/>
          </a:xfrm>
        </p:spPr>
        <p:txBody>
          <a:bodyPr/>
          <a:lstStyle/>
          <a:p>
            <a:r>
              <a:rPr lang="en-US" dirty="0">
                <a:solidFill>
                  <a:srgbClr val="002060"/>
                </a:solidFill>
                <a:latin typeface="Arial" panose="020B0604020202020204" pitchFamily="34" charset="0"/>
                <a:cs typeface="Arial" panose="020B0604020202020204" pitchFamily="34" charset="0"/>
              </a:rPr>
              <a:t>DLA Overview</a:t>
            </a:r>
          </a:p>
        </p:txBody>
      </p:sp>
      <p:sp>
        <p:nvSpPr>
          <p:cNvPr id="3" name="Subtitle 2"/>
          <p:cNvSpPr>
            <a:spLocks noGrp="1"/>
          </p:cNvSpPr>
          <p:nvPr>
            <p:ph type="subTitle" idx="1"/>
          </p:nvPr>
        </p:nvSpPr>
        <p:spPr>
          <a:xfrm>
            <a:off x="182880" y="4754880"/>
            <a:ext cx="4114800" cy="1097280"/>
          </a:xfrm>
        </p:spPr>
        <p:txBody>
          <a:bodyPr/>
          <a:lstStyle/>
          <a:p>
            <a:r>
              <a:rPr lang="en-US" dirty="0"/>
              <a:t>Briefer, Position</a:t>
            </a:r>
          </a:p>
          <a:p>
            <a:r>
              <a:rPr lang="en-US" dirty="0"/>
              <a:t>Month DD, YYYY</a:t>
            </a:r>
          </a:p>
        </p:txBody>
      </p:sp>
      <p:sp>
        <p:nvSpPr>
          <p:cNvPr id="4" name="TextBox 3">
            <a:extLst>
              <a:ext uri="{FF2B5EF4-FFF2-40B4-BE49-F238E27FC236}">
                <a16:creationId xmlns:a16="http://schemas.microsoft.com/office/drawing/2014/main" id="{58FA3039-0FB5-49E5-A26A-7286C4A4D589}"/>
              </a:ext>
            </a:extLst>
          </p:cNvPr>
          <p:cNvSpPr txBox="1"/>
          <p:nvPr/>
        </p:nvSpPr>
        <p:spPr>
          <a:xfrm>
            <a:off x="0" y="6508375"/>
            <a:ext cx="1839558" cy="276999"/>
          </a:xfrm>
          <a:prstGeom prst="rect">
            <a:avLst/>
          </a:prstGeom>
          <a:noFill/>
        </p:spPr>
        <p:txBody>
          <a:bodyPr wrap="square" rtlCol="0">
            <a:spAutoFit/>
          </a:bodyPr>
          <a:lstStyle/>
          <a:p>
            <a:r>
              <a:rPr lang="en-US" sz="1200" dirty="0">
                <a:solidFill>
                  <a:schemeClr val="bg1"/>
                </a:solidFill>
              </a:rPr>
              <a:t>As of May 2023</a:t>
            </a:r>
          </a:p>
        </p:txBody>
      </p:sp>
    </p:spTree>
    <p:extLst>
      <p:ext uri="{BB962C8B-B14F-4D97-AF65-F5344CB8AC3E}">
        <p14:creationId xmlns:p14="http://schemas.microsoft.com/office/powerpoint/2010/main" val="2327456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C3B96-4DFB-4EAF-9856-70A17DB6DD1F}"/>
              </a:ext>
            </a:extLst>
          </p:cNvPr>
          <p:cNvSpPr>
            <a:spLocks noGrp="1"/>
          </p:cNvSpPr>
          <p:nvPr>
            <p:ph type="title"/>
          </p:nvPr>
        </p:nvSpPr>
        <p:spPr>
          <a:xfrm>
            <a:off x="3739568" y="385701"/>
            <a:ext cx="5094514" cy="835803"/>
          </a:xfrm>
        </p:spPr>
        <p:txBody>
          <a:bodyPr>
            <a:normAutofit/>
          </a:bodyPr>
          <a:lstStyle/>
          <a:p>
            <a:pPr>
              <a:lnSpc>
                <a:spcPts val="2480"/>
              </a:lnSpc>
            </a:pPr>
            <a:r>
              <a:rPr lang="en-US" spc="-5" dirty="0">
                <a:solidFill>
                  <a:schemeClr val="tx2">
                    <a:lumMod val="50000"/>
                  </a:schemeClr>
                </a:solidFill>
                <a:cs typeface="Arial"/>
              </a:rPr>
              <a:t>DLA Aviation </a:t>
            </a:r>
            <a:br>
              <a:rPr lang="en-US" spc="-5" dirty="0">
                <a:solidFill>
                  <a:schemeClr val="tx2">
                    <a:lumMod val="50000"/>
                  </a:schemeClr>
                </a:solidFill>
                <a:cs typeface="Arial"/>
              </a:rPr>
            </a:br>
            <a:r>
              <a:rPr lang="en-US" spc="-5" dirty="0">
                <a:solidFill>
                  <a:schemeClr val="tx2">
                    <a:lumMod val="50000"/>
                  </a:schemeClr>
                </a:solidFill>
                <a:cs typeface="Arial"/>
              </a:rPr>
              <a:t>Richmond, VA</a:t>
            </a:r>
            <a:endParaRPr lang="en-US" dirty="0"/>
          </a:p>
        </p:txBody>
      </p:sp>
      <p:sp>
        <p:nvSpPr>
          <p:cNvPr id="7" name="TextBox 6">
            <a:extLst>
              <a:ext uri="{FF2B5EF4-FFF2-40B4-BE49-F238E27FC236}">
                <a16:creationId xmlns:a16="http://schemas.microsoft.com/office/drawing/2014/main" id="{964C8B7E-092A-47E7-930B-CC8AF1764E0F}"/>
              </a:ext>
            </a:extLst>
          </p:cNvPr>
          <p:cNvSpPr txBox="1"/>
          <p:nvPr/>
        </p:nvSpPr>
        <p:spPr>
          <a:xfrm>
            <a:off x="304800" y="1181379"/>
            <a:ext cx="853440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a:ea typeface="+mn-ea"/>
                <a:cs typeface="Times New Roman" panose="02020603050405020304" pitchFamily="18" charset="0"/>
              </a:rPr>
              <a:t>Provides global airpower supply solutions </a:t>
            </a:r>
          </a:p>
        </p:txBody>
      </p:sp>
      <p:sp>
        <p:nvSpPr>
          <p:cNvPr id="8" name="Text Box 10">
            <a:extLst>
              <a:ext uri="{FF2B5EF4-FFF2-40B4-BE49-F238E27FC236}">
                <a16:creationId xmlns:a16="http://schemas.microsoft.com/office/drawing/2014/main" id="{1320F86D-4559-4A62-A4CF-581293C70988}"/>
              </a:ext>
            </a:extLst>
          </p:cNvPr>
          <p:cNvSpPr txBox="1">
            <a:spLocks noChangeArrowheads="1"/>
          </p:cNvSpPr>
          <p:nvPr/>
        </p:nvSpPr>
        <p:spPr bwMode="auto">
          <a:xfrm>
            <a:off x="446674" y="1673989"/>
            <a:ext cx="2286000" cy="322263"/>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ts val="1000"/>
              </a:spcBef>
              <a:spcAft>
                <a:spcPct val="0"/>
              </a:spcAft>
              <a:buClrTx/>
              <a:buSzTx/>
              <a:buFontTx/>
              <a:buNone/>
              <a:tabLst/>
              <a:defRPr/>
            </a:pPr>
            <a:r>
              <a:rPr kumimoji="0" lang="en-US" alt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AVIATION: CLASS IX</a:t>
            </a:r>
          </a:p>
        </p:txBody>
      </p:sp>
      <p:sp>
        <p:nvSpPr>
          <p:cNvPr id="12" name="Rectangle 1">
            <a:extLst>
              <a:ext uri="{FF2B5EF4-FFF2-40B4-BE49-F238E27FC236}">
                <a16:creationId xmlns:a16="http://schemas.microsoft.com/office/drawing/2014/main" id="{0AD0897F-BA4D-4CB0-9AB8-D6466D28F199}"/>
              </a:ext>
            </a:extLst>
          </p:cNvPr>
          <p:cNvSpPr>
            <a:spLocks noChangeArrowheads="1"/>
          </p:cNvSpPr>
          <p:nvPr/>
        </p:nvSpPr>
        <p:spPr bwMode="auto">
          <a:xfrm>
            <a:off x="510174" y="2094633"/>
            <a:ext cx="4445000" cy="247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Turbine engine components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Air frame structural parts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Flight safety equipment</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Electrical components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Aviation lighting</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Bearings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Commodities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Cables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lang="en-US" altLang="en-US" dirty="0">
                <a:solidFill>
                  <a:srgbClr val="000000"/>
                </a:solidFill>
                <a:latin typeface="Arial" panose="020B0604020202020204"/>
                <a:cs typeface="Times New Roman" panose="02020603050405020304" pitchFamily="18" charset="0"/>
              </a:rPr>
              <a:t>Hardware</a:t>
            </a:r>
            <a:endParaRPr kumimoji="0" lang="en-US" altLang="en-US" sz="1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endParaRPr>
          </a:p>
        </p:txBody>
      </p:sp>
      <p:sp>
        <p:nvSpPr>
          <p:cNvPr id="9" name="Text Box 10">
            <a:extLst>
              <a:ext uri="{FF2B5EF4-FFF2-40B4-BE49-F238E27FC236}">
                <a16:creationId xmlns:a16="http://schemas.microsoft.com/office/drawing/2014/main" id="{3EBAEF72-2822-4BDB-B177-93EF7795F787}"/>
              </a:ext>
            </a:extLst>
          </p:cNvPr>
          <p:cNvSpPr txBox="1">
            <a:spLocks noChangeArrowheads="1"/>
          </p:cNvSpPr>
          <p:nvPr/>
        </p:nvSpPr>
        <p:spPr bwMode="auto">
          <a:xfrm>
            <a:off x="446674" y="4659405"/>
            <a:ext cx="4078674" cy="32282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ts val="1000"/>
              </a:spcBef>
              <a:spcAft>
                <a:spcPct val="0"/>
              </a:spcAft>
              <a:buClrTx/>
              <a:buSzTx/>
              <a:buFontTx/>
              <a:buNone/>
              <a:tabLst/>
              <a:defRPr/>
            </a:pPr>
            <a:r>
              <a:rPr kumimoji="0" lang="en-US" alt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ADDITIONAL DLA AVIATION SERVICES</a:t>
            </a:r>
          </a:p>
        </p:txBody>
      </p:sp>
      <p:sp>
        <p:nvSpPr>
          <p:cNvPr id="17" name="Rectangle 1">
            <a:extLst>
              <a:ext uri="{FF2B5EF4-FFF2-40B4-BE49-F238E27FC236}">
                <a16:creationId xmlns:a16="http://schemas.microsoft.com/office/drawing/2014/main" id="{23C80D74-79E5-4F7C-85B9-0A1301CFDF7B}"/>
              </a:ext>
            </a:extLst>
          </p:cNvPr>
          <p:cNvSpPr>
            <a:spLocks noChangeArrowheads="1"/>
          </p:cNvSpPr>
          <p:nvPr/>
        </p:nvSpPr>
        <p:spPr bwMode="auto">
          <a:xfrm>
            <a:off x="512038" y="4974174"/>
            <a:ext cx="4445000" cy="1400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69863" indent="-16986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mn-lt"/>
                <a:cs typeface="Times New Roman" panose="02020603050405020304" pitchFamily="18" charset="0"/>
              </a:rPr>
              <a:t>Maps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mn-lt"/>
                <a:cs typeface="Times New Roman" panose="02020603050405020304" pitchFamily="18" charset="0"/>
              </a:rPr>
              <a:t>Environmental products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mn-lt"/>
                <a:cs typeface="Times New Roman" panose="02020603050405020304" pitchFamily="18" charset="0"/>
              </a:rPr>
              <a:t>Packaged petroleum</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mn-lt"/>
                <a:cs typeface="Times New Roman" panose="02020603050405020304" pitchFamily="18" charset="0"/>
              </a:rPr>
              <a:t>Industrial gases</a:t>
            </a:r>
          </a:p>
          <a:p>
            <a:pPr marL="169863" marR="0" lvl="0" indent="-169863" algn="l" defTabSz="914400" rtl="0" eaLnBrk="1" fontAlgn="base" latinLnBrk="0" hangingPunct="1">
              <a:lnSpc>
                <a:spcPts val="1800"/>
              </a:lnSpc>
              <a:spcBef>
                <a:spcPts val="300"/>
              </a:spcBef>
              <a:spcAft>
                <a:spcPct val="0"/>
              </a:spcAft>
              <a:buClr>
                <a:srgbClr val="000000"/>
              </a:buClr>
              <a:buSzPct val="100000"/>
              <a:buFont typeface="Arial" pitchFamily="34" charset="0"/>
              <a:buChar char="•"/>
              <a:tabLst/>
              <a:defRPr/>
            </a:pPr>
            <a:r>
              <a:rPr kumimoji="0" lang="en-US" altLang="en-US" b="0" i="0" u="none" strike="noStrike" kern="1200" cap="none" spc="0" normalizeH="0" baseline="0" noProof="0" dirty="0">
                <a:ln>
                  <a:noFill/>
                </a:ln>
                <a:solidFill>
                  <a:srgbClr val="000000"/>
                </a:solidFill>
                <a:effectLst/>
                <a:uLnTx/>
                <a:uFillTx/>
                <a:latin typeface="+mn-lt"/>
                <a:cs typeface="Times New Roman" panose="02020603050405020304" pitchFamily="18" charset="0"/>
              </a:rPr>
              <a:t>Industrial plant equipment</a:t>
            </a:r>
          </a:p>
        </p:txBody>
      </p:sp>
      <p:sp>
        <p:nvSpPr>
          <p:cNvPr id="14" name="Text Box 10">
            <a:extLst>
              <a:ext uri="{FF2B5EF4-FFF2-40B4-BE49-F238E27FC236}">
                <a16:creationId xmlns:a16="http://schemas.microsoft.com/office/drawing/2014/main" id="{A8088FE0-21F7-48F6-BB77-088069DA75DF}"/>
              </a:ext>
            </a:extLst>
          </p:cNvPr>
          <p:cNvSpPr txBox="1">
            <a:spLocks noChangeArrowheads="1"/>
          </p:cNvSpPr>
          <p:nvPr/>
        </p:nvSpPr>
        <p:spPr bwMode="auto">
          <a:xfrm>
            <a:off x="4803556" y="1673989"/>
            <a:ext cx="3923884" cy="55366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ts val="1000"/>
              </a:spcBef>
              <a:spcAft>
                <a:spcPct val="0"/>
              </a:spcAft>
              <a:buClrTx/>
              <a:buSzTx/>
              <a:buFontTx/>
              <a:buNone/>
              <a:tabLst/>
              <a:defRPr/>
            </a:pPr>
            <a:r>
              <a:rPr kumimoji="0" lang="en-US" altLang="en-US" sz="1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OPERATIONAL AND INDUSTRIAL SUPPORT</a:t>
            </a:r>
          </a:p>
        </p:txBody>
      </p:sp>
      <p:grpSp>
        <p:nvGrpSpPr>
          <p:cNvPr id="20" name="5 Supporting Images" descr="Images depicting military aircraft, a nuclear missile silo and DLA employees at work.">
            <a:extLst>
              <a:ext uri="{FF2B5EF4-FFF2-40B4-BE49-F238E27FC236}">
                <a16:creationId xmlns:a16="http://schemas.microsoft.com/office/drawing/2014/main" id="{61013FD4-09A6-904F-A4C4-F610B84AD7EA}"/>
              </a:ext>
            </a:extLst>
          </p:cNvPr>
          <p:cNvGrpSpPr/>
          <p:nvPr/>
        </p:nvGrpSpPr>
        <p:grpSpPr>
          <a:xfrm>
            <a:off x="4803556" y="2357538"/>
            <a:ext cx="3928034" cy="4044432"/>
            <a:chOff x="4803556" y="2259218"/>
            <a:chExt cx="3928034" cy="4044432"/>
          </a:xfrm>
        </p:grpSpPr>
        <p:pic>
          <p:nvPicPr>
            <p:cNvPr id="16" name="Picture 13">
              <a:extLst>
                <a:ext uri="{FF2B5EF4-FFF2-40B4-BE49-F238E27FC236}">
                  <a16:creationId xmlns:a16="http://schemas.microsoft.com/office/drawing/2014/main" id="{ABA3AD33-22B9-4AAF-93F3-01A6C13AC4C5}"/>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3556" y="2259218"/>
              <a:ext cx="1828802" cy="122104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0AFECA8-FB9E-4558-84C8-6E48D3FC9C6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3556" y="3658074"/>
              <a:ext cx="1828802" cy="1221044"/>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94B96EA2-73F6-4D97-9E64-9B893436C5C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03556" y="5082606"/>
              <a:ext cx="1828802" cy="1221044"/>
            </a:xfrm>
            <a:prstGeom prst="rect">
              <a:avLst/>
            </a:prstGeom>
            <a:ln>
              <a:solidFill>
                <a:schemeClr val="tx1"/>
              </a:solidFill>
            </a:ln>
            <a:effectLst>
              <a:outerShdw blurRad="292100" dist="139700" dir="2700000" algn="tl" rotWithShape="0">
                <a:srgbClr val="333333">
                  <a:alpha val="65000"/>
                </a:srgbClr>
              </a:outerShdw>
            </a:effectLst>
          </p:spPr>
        </p:pic>
        <p:pic>
          <p:nvPicPr>
            <p:cNvPr id="13" name="Picture 5">
              <a:extLst>
                <a:ext uri="{FF2B5EF4-FFF2-40B4-BE49-F238E27FC236}">
                  <a16:creationId xmlns:a16="http://schemas.microsoft.com/office/drawing/2014/main" id="{31A550F9-7295-44CD-9B08-FFF0A63EB95A}"/>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98640" y="2914064"/>
              <a:ext cx="1828800" cy="118914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8504E479-A599-4633-99BB-17D516852C0F}"/>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94489" y="4470342"/>
              <a:ext cx="1837101" cy="1189147"/>
            </a:xfrm>
            <a:prstGeom prst="rect">
              <a:avLst/>
            </a:prstGeom>
            <a:ln>
              <a:solidFill>
                <a:schemeClr val="tx1"/>
              </a:solidFill>
            </a:ln>
            <a:effectLst>
              <a:outerShdw blurRad="292100" dist="139700" dir="2700000" algn="tl" rotWithShape="0">
                <a:srgbClr val="333333">
                  <a:alpha val="65000"/>
                </a:srgbClr>
              </a:outerShdw>
            </a:effectLst>
          </p:spPr>
        </p:pic>
      </p:grpSp>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10</a:t>
            </a:fld>
            <a:endParaRPr lang="en-US"/>
          </a:p>
        </p:txBody>
      </p:sp>
    </p:spTree>
    <p:extLst>
      <p:ext uri="{BB962C8B-B14F-4D97-AF65-F5344CB8AC3E}">
        <p14:creationId xmlns:p14="http://schemas.microsoft.com/office/powerpoint/2010/main" val="3669590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6307-C0C0-4ECB-B6C1-1102D1A9ED74}"/>
              </a:ext>
            </a:extLst>
          </p:cNvPr>
          <p:cNvSpPr>
            <a:spLocks noGrp="1"/>
          </p:cNvSpPr>
          <p:nvPr>
            <p:ph type="title"/>
          </p:nvPr>
        </p:nvSpPr>
        <p:spPr>
          <a:xfrm>
            <a:off x="3771560" y="359216"/>
            <a:ext cx="5029200" cy="822960"/>
          </a:xfrm>
        </p:spPr>
        <p:txBody>
          <a:bodyPr>
            <a:normAutofit/>
          </a:bodyPr>
          <a:lstStyle/>
          <a:p>
            <a:pPr>
              <a:lnSpc>
                <a:spcPts val="2480"/>
              </a:lnSpc>
            </a:pPr>
            <a:r>
              <a:rPr lang="en-US" altLang="en-US" spc="-60" dirty="0">
                <a:solidFill>
                  <a:srgbClr val="002060"/>
                </a:solidFill>
                <a:latin typeface="+mn-lt"/>
                <a:cs typeface="Times New Roman" panose="02020603050405020304" pitchFamily="18" charset="0"/>
              </a:rPr>
              <a:t>DLA Land and Maritime</a:t>
            </a:r>
            <a:br>
              <a:rPr lang="en-US" altLang="en-US" spc="-60" dirty="0">
                <a:solidFill>
                  <a:srgbClr val="002060"/>
                </a:solidFill>
                <a:latin typeface="+mn-lt"/>
                <a:cs typeface="Times New Roman" panose="02020603050405020304" pitchFamily="18" charset="0"/>
              </a:rPr>
            </a:br>
            <a:r>
              <a:rPr lang="en-US" altLang="en-US" spc="-60" dirty="0">
                <a:solidFill>
                  <a:srgbClr val="002060"/>
                </a:solidFill>
                <a:latin typeface="+mn-lt"/>
                <a:cs typeface="Times New Roman" panose="02020603050405020304" pitchFamily="18" charset="0"/>
              </a:rPr>
              <a:t> Columbus, OH</a:t>
            </a:r>
            <a:endParaRPr lang="en-US" dirty="0"/>
          </a:p>
        </p:txBody>
      </p:sp>
      <p:sp>
        <p:nvSpPr>
          <p:cNvPr id="14" name="TextBox 13">
            <a:extLst>
              <a:ext uri="{FF2B5EF4-FFF2-40B4-BE49-F238E27FC236}">
                <a16:creationId xmlns:a16="http://schemas.microsoft.com/office/drawing/2014/main" id="{7A53D517-95A4-40DE-8F52-D4392FE64EC0}"/>
              </a:ext>
            </a:extLst>
          </p:cNvPr>
          <p:cNvSpPr txBox="1"/>
          <p:nvPr/>
        </p:nvSpPr>
        <p:spPr>
          <a:xfrm>
            <a:off x="495172" y="1180014"/>
            <a:ext cx="8166251" cy="400110"/>
          </a:xfrm>
          <a:prstGeom prst="rect">
            <a:avLst/>
          </a:prstGeom>
          <a:noFill/>
        </p:spPr>
        <p:txBody>
          <a:bodyPr wrap="square" rtlCol="0">
            <a:spAutoFit/>
          </a:bodyPr>
          <a:lstStyle/>
          <a:p>
            <a:pPr algn="ctr"/>
            <a:r>
              <a:rPr lang="en-US" sz="2000" b="1" dirty="0">
                <a:cs typeface="Times New Roman" panose="02020603050405020304" pitchFamily="18" charset="0"/>
              </a:rPr>
              <a:t>Provides global Land and Maritime supply chains</a:t>
            </a:r>
          </a:p>
        </p:txBody>
      </p:sp>
      <p:sp>
        <p:nvSpPr>
          <p:cNvPr id="12" name="Text Box 10">
            <a:extLst>
              <a:ext uri="{FF2B5EF4-FFF2-40B4-BE49-F238E27FC236}">
                <a16:creationId xmlns:a16="http://schemas.microsoft.com/office/drawing/2014/main" id="{9DA9FA29-23B6-4B51-9538-C2BC3537B351}"/>
              </a:ext>
            </a:extLst>
          </p:cNvPr>
          <p:cNvSpPr txBox="1">
            <a:spLocks noChangeArrowheads="1"/>
          </p:cNvSpPr>
          <p:nvPr/>
        </p:nvSpPr>
        <p:spPr bwMode="auto">
          <a:xfrm>
            <a:off x="397366" y="1698110"/>
            <a:ext cx="1976141" cy="32282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000"/>
              </a:spcBef>
              <a:defRPr/>
            </a:pPr>
            <a:r>
              <a:rPr lang="en-US" altLang="en-US" sz="15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LAND: CLASS IX</a:t>
            </a:r>
          </a:p>
        </p:txBody>
      </p:sp>
      <p:sp>
        <p:nvSpPr>
          <p:cNvPr id="10" name="Text Box 9">
            <a:extLst>
              <a:ext uri="{FF2B5EF4-FFF2-40B4-BE49-F238E27FC236}">
                <a16:creationId xmlns:a16="http://schemas.microsoft.com/office/drawing/2014/main" id="{01726112-C7D7-4507-910B-7FE80630C786}"/>
              </a:ext>
            </a:extLst>
          </p:cNvPr>
          <p:cNvSpPr txBox="1">
            <a:spLocks noChangeArrowheads="1"/>
          </p:cNvSpPr>
          <p:nvPr/>
        </p:nvSpPr>
        <p:spPr bwMode="blackWhite">
          <a:xfrm>
            <a:off x="274107" y="2213893"/>
            <a:ext cx="4360042" cy="385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90158" tIns="44286" rIns="90158" bIns="44286">
            <a:spAutoFit/>
          </a:bodyPr>
          <a:lstStyle>
            <a:lvl1pPr marL="342900" indent="-342900" eaLnBrk="0" hangingPunct="0">
              <a:defRPr>
                <a:solidFill>
                  <a:schemeClr val="tx1"/>
                </a:solidFill>
                <a:latin typeface="Arial" pitchFamily="34" charset="0"/>
              </a:defRPr>
            </a:lvl1pPr>
            <a:lvl2pPr marL="173038" indent="-173038"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Wheeled, tracked and </a:t>
            </a:r>
            <a:br>
              <a:rPr lang="en-US" altLang="en-US" sz="2200" dirty="0">
                <a:solidFill>
                  <a:srgbClr val="000000"/>
                </a:solidFill>
                <a:latin typeface="+mn-lt"/>
                <a:cs typeface="Times New Roman" panose="02020603050405020304" pitchFamily="18" charset="0"/>
              </a:rPr>
            </a:br>
            <a:r>
              <a:rPr lang="en-US" altLang="en-US" sz="2200" dirty="0">
                <a:solidFill>
                  <a:srgbClr val="000000"/>
                </a:solidFill>
                <a:latin typeface="+mn-lt"/>
                <a:cs typeface="Times New Roman" panose="02020603050405020304" pitchFamily="18" charset="0"/>
              </a:rPr>
              <a:t>heavy vehicle parts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Vehicle maintenance kits</a:t>
            </a:r>
          </a:p>
          <a:p>
            <a:pPr marL="284163" lvl="1" indent="-284163">
              <a:spcBef>
                <a:spcPts val="300"/>
              </a:spcBef>
              <a:spcAft>
                <a:spcPts val="300"/>
              </a:spcAft>
              <a:buFont typeface="Arial" pitchFamily="34" charset="0"/>
              <a:buChar char="•"/>
            </a:pPr>
            <a:r>
              <a:rPr lang="en-US" altLang="en-US" sz="2200" dirty="0">
                <a:solidFill>
                  <a:srgbClr val="000000"/>
                </a:solidFill>
                <a:cs typeface="Times New Roman" panose="02020603050405020304" pitchFamily="18" charset="0"/>
              </a:rPr>
              <a:t>Power </a:t>
            </a:r>
            <a:br>
              <a:rPr lang="en-US" altLang="en-US" sz="2200" dirty="0">
                <a:solidFill>
                  <a:srgbClr val="000000"/>
                </a:solidFill>
                <a:cs typeface="Times New Roman" panose="02020603050405020304" pitchFamily="18" charset="0"/>
              </a:rPr>
            </a:br>
            <a:r>
              <a:rPr lang="en-US" altLang="en-US" sz="2200" dirty="0">
                <a:solidFill>
                  <a:srgbClr val="000000"/>
                </a:solidFill>
                <a:cs typeface="Times New Roman" panose="02020603050405020304" pitchFamily="18" charset="0"/>
              </a:rPr>
              <a:t>transmission, </a:t>
            </a:r>
            <a:br>
              <a:rPr lang="en-US" altLang="en-US" sz="2200" dirty="0">
                <a:solidFill>
                  <a:srgbClr val="000000"/>
                </a:solidFill>
                <a:cs typeface="Times New Roman" panose="02020603050405020304" pitchFamily="18" charset="0"/>
              </a:rPr>
            </a:br>
            <a:r>
              <a:rPr lang="en-US" altLang="en-US" sz="2200" dirty="0">
                <a:solidFill>
                  <a:srgbClr val="000000"/>
                </a:solidFill>
                <a:cs typeface="Times New Roman" panose="02020603050405020304" pitchFamily="18" charset="0"/>
              </a:rPr>
              <a:t>engine and </a:t>
            </a:r>
            <a:br>
              <a:rPr lang="en-US" altLang="en-US" sz="2200" dirty="0">
                <a:solidFill>
                  <a:srgbClr val="000000"/>
                </a:solidFill>
                <a:cs typeface="Times New Roman" panose="02020603050405020304" pitchFamily="18" charset="0"/>
              </a:rPr>
            </a:br>
            <a:r>
              <a:rPr lang="en-US" altLang="en-US" sz="2200" dirty="0">
                <a:solidFill>
                  <a:srgbClr val="000000"/>
                </a:solidFill>
                <a:cs typeface="Times New Roman" panose="02020603050405020304" pitchFamily="18" charset="0"/>
              </a:rPr>
              <a:t>suspension components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Tires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Batteries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Small arms parts</a:t>
            </a:r>
            <a:r>
              <a:rPr lang="en-US" altLang="en-US" sz="2200" b="1" dirty="0">
                <a:solidFill>
                  <a:srgbClr val="000000"/>
                </a:solidFill>
                <a:latin typeface="+mn-lt"/>
                <a:cs typeface="Times New Roman" panose="02020603050405020304" pitchFamily="18" charset="0"/>
              </a:rPr>
              <a:t> </a:t>
            </a:r>
          </a:p>
        </p:txBody>
      </p:sp>
      <p:sp>
        <p:nvSpPr>
          <p:cNvPr id="13" name="Text Box 10">
            <a:extLst>
              <a:ext uri="{FF2B5EF4-FFF2-40B4-BE49-F238E27FC236}">
                <a16:creationId xmlns:a16="http://schemas.microsoft.com/office/drawing/2014/main" id="{F70ECC73-AF94-48ED-809B-508AD3DAABC1}"/>
              </a:ext>
            </a:extLst>
          </p:cNvPr>
          <p:cNvSpPr txBox="1">
            <a:spLocks noChangeArrowheads="1"/>
          </p:cNvSpPr>
          <p:nvPr/>
        </p:nvSpPr>
        <p:spPr bwMode="auto">
          <a:xfrm>
            <a:off x="5237107" y="1698110"/>
            <a:ext cx="2261095" cy="32282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000"/>
              </a:spcBef>
              <a:defRPr/>
            </a:pPr>
            <a:r>
              <a:rPr lang="en-US" altLang="en-US" sz="15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MARITIME: CLASS IX</a:t>
            </a:r>
          </a:p>
        </p:txBody>
      </p:sp>
      <p:sp>
        <p:nvSpPr>
          <p:cNvPr id="11" name="Rectangle 8">
            <a:extLst>
              <a:ext uri="{FF2B5EF4-FFF2-40B4-BE49-F238E27FC236}">
                <a16:creationId xmlns:a16="http://schemas.microsoft.com/office/drawing/2014/main" id="{5CB93FCB-2CD0-42E2-8B02-9F265022ED84}"/>
              </a:ext>
            </a:extLst>
          </p:cNvPr>
          <p:cNvSpPr>
            <a:spLocks noChangeArrowheads="1"/>
          </p:cNvSpPr>
          <p:nvPr/>
        </p:nvSpPr>
        <p:spPr bwMode="auto">
          <a:xfrm>
            <a:off x="5243883" y="2197919"/>
            <a:ext cx="3625672" cy="20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defRPr>
            </a:lvl1pPr>
            <a:lvl2pPr marL="173038" indent="-173038"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Valves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Fluid handling</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Electrical/electronics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Motors</a:t>
            </a:r>
          </a:p>
          <a:p>
            <a:pPr marL="284163" lvl="1" indent="-284163">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Packing/gaskets</a:t>
            </a:r>
          </a:p>
        </p:txBody>
      </p:sp>
      <p:sp>
        <p:nvSpPr>
          <p:cNvPr id="15" name="Text Box 10">
            <a:extLst>
              <a:ext uri="{FF2B5EF4-FFF2-40B4-BE49-F238E27FC236}">
                <a16:creationId xmlns:a16="http://schemas.microsoft.com/office/drawing/2014/main" id="{05A87556-63EA-4441-92E2-7F25EB0FF15A}"/>
              </a:ext>
            </a:extLst>
          </p:cNvPr>
          <p:cNvSpPr txBox="1">
            <a:spLocks noChangeArrowheads="1"/>
          </p:cNvSpPr>
          <p:nvPr/>
        </p:nvSpPr>
        <p:spPr bwMode="auto">
          <a:xfrm>
            <a:off x="5243883" y="4453191"/>
            <a:ext cx="3625672" cy="29974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457200">
              <a:lnSpc>
                <a:spcPct val="90000"/>
              </a:lnSpc>
              <a:spcBef>
                <a:spcPct val="20000"/>
              </a:spcBef>
              <a:buClr>
                <a:srgbClr val="800000"/>
              </a:buClr>
              <a:buSzPct val="55000"/>
              <a:defRPr/>
            </a:pPr>
            <a:r>
              <a:rPr lang="en-US" altLang="en-US" sz="14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CONSUMABLE </a:t>
            </a:r>
            <a:r>
              <a:rPr lang="en-US" altLang="en-US" sz="15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HARDWARE</a:t>
            </a:r>
            <a:r>
              <a:rPr lang="en-US" altLang="en-US" sz="14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 CLASS IX</a:t>
            </a:r>
          </a:p>
        </p:txBody>
      </p:sp>
      <p:sp>
        <p:nvSpPr>
          <p:cNvPr id="16" name="Text Box 5">
            <a:extLst>
              <a:ext uri="{FF2B5EF4-FFF2-40B4-BE49-F238E27FC236}">
                <a16:creationId xmlns:a16="http://schemas.microsoft.com/office/drawing/2014/main" id="{7876F8ED-D2D6-4B58-B270-867FFA3B6FE4}"/>
              </a:ext>
            </a:extLst>
          </p:cNvPr>
          <p:cNvSpPr txBox="1">
            <a:spLocks noChangeArrowheads="1"/>
          </p:cNvSpPr>
          <p:nvPr/>
        </p:nvSpPr>
        <p:spPr bwMode="blackWhite">
          <a:xfrm>
            <a:off x="5243883" y="4834899"/>
            <a:ext cx="3775657" cy="125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90158" tIns="44286" rIns="90158" bIns="44286">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457200">
              <a:lnSpc>
                <a:spcPct val="100000"/>
              </a:lnSpc>
              <a:spcBef>
                <a:spcPts val="0"/>
              </a:spcBef>
              <a:spcAft>
                <a:spcPts val="600"/>
              </a:spcAft>
              <a:buSzPct val="105000"/>
            </a:pPr>
            <a:r>
              <a:rPr lang="en-US" sz="2200" dirty="0">
                <a:cs typeface="Times New Roman" panose="02020603050405020304" pitchFamily="18" charset="0"/>
              </a:rPr>
              <a:t>Consumable repair parts</a:t>
            </a:r>
          </a:p>
          <a:p>
            <a:pPr defTabSz="457200">
              <a:lnSpc>
                <a:spcPct val="100000"/>
              </a:lnSpc>
              <a:spcBef>
                <a:spcPts val="0"/>
              </a:spcBef>
              <a:spcAft>
                <a:spcPts val="600"/>
              </a:spcAft>
              <a:buSzPct val="105000"/>
            </a:pPr>
            <a:r>
              <a:rPr lang="en-US" sz="2200" dirty="0">
                <a:cs typeface="Times New Roman" panose="02020603050405020304" pitchFamily="18" charset="0"/>
              </a:rPr>
              <a:t>Fastening devices</a:t>
            </a:r>
          </a:p>
          <a:p>
            <a:pPr defTabSz="457200">
              <a:lnSpc>
                <a:spcPct val="100000"/>
              </a:lnSpc>
              <a:spcBef>
                <a:spcPts val="0"/>
              </a:spcBef>
              <a:spcAft>
                <a:spcPts val="600"/>
              </a:spcAft>
              <a:buSzPct val="105000"/>
            </a:pPr>
            <a:r>
              <a:rPr lang="en-US" sz="2200" dirty="0">
                <a:cs typeface="Times New Roman" panose="02020603050405020304" pitchFamily="18" charset="0"/>
              </a:rPr>
              <a:t>Miscellaneous hardware</a:t>
            </a:r>
            <a:endParaRPr lang="en-US" altLang="en-US" sz="2200" dirty="0"/>
          </a:p>
        </p:txBody>
      </p:sp>
      <p:pic>
        <p:nvPicPr>
          <p:cNvPr id="9" name="Submarine" descr="Half submerged submarine.">
            <a:extLst>
              <a:ext uri="{FF2B5EF4-FFF2-40B4-BE49-F238E27FC236}">
                <a16:creationId xmlns:a16="http://schemas.microsoft.com/office/drawing/2014/main" id="{4FAEDB8A-924F-41B6-95B0-8D0C0E85CA2F}"/>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995485" y="3406880"/>
            <a:ext cx="2023555" cy="10158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8" name="Personnel Carrier" descr="Iraq War era personnel carrier">
            <a:extLst>
              <a:ext uri="{FF2B5EF4-FFF2-40B4-BE49-F238E27FC236}">
                <a16:creationId xmlns:a16="http://schemas.microsoft.com/office/drawing/2014/main" id="{778FD98C-8818-46C8-B7F2-AFA1B268A5C0}"/>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88640" y="4844730"/>
            <a:ext cx="1949021" cy="13950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11</a:t>
            </a:fld>
            <a:endParaRPr lang="en-US"/>
          </a:p>
        </p:txBody>
      </p:sp>
    </p:spTree>
    <p:extLst>
      <p:ext uri="{BB962C8B-B14F-4D97-AF65-F5344CB8AC3E}">
        <p14:creationId xmlns:p14="http://schemas.microsoft.com/office/powerpoint/2010/main" val="163495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6AD0-8951-4663-802D-AB8633261FEB}"/>
              </a:ext>
            </a:extLst>
          </p:cNvPr>
          <p:cNvSpPr>
            <a:spLocks noGrp="1"/>
          </p:cNvSpPr>
          <p:nvPr>
            <p:ph type="title"/>
          </p:nvPr>
        </p:nvSpPr>
        <p:spPr>
          <a:xfrm>
            <a:off x="3777588" y="378252"/>
            <a:ext cx="5029200" cy="822960"/>
          </a:xfrm>
        </p:spPr>
        <p:txBody>
          <a:bodyPr>
            <a:normAutofit fontScale="90000"/>
          </a:bodyPr>
          <a:lstStyle/>
          <a:p>
            <a:pPr>
              <a:lnSpc>
                <a:spcPts val="2480"/>
              </a:lnSpc>
            </a:pPr>
            <a:r>
              <a:rPr lang="en-US" altLang="en-US" sz="2700" dirty="0">
                <a:solidFill>
                  <a:srgbClr val="002060"/>
                </a:solidFill>
                <a:latin typeface="+mj-lt"/>
                <a:cs typeface="Times New Roman" panose="02020603050405020304" pitchFamily="18" charset="0"/>
              </a:rPr>
              <a:t>DLA Energy </a:t>
            </a:r>
            <a:br>
              <a:rPr lang="en-US" altLang="en-US" sz="2700" dirty="0">
                <a:solidFill>
                  <a:srgbClr val="002060"/>
                </a:solidFill>
                <a:latin typeface="+mj-lt"/>
                <a:cs typeface="Times New Roman" panose="02020603050405020304" pitchFamily="18" charset="0"/>
              </a:rPr>
            </a:br>
            <a:r>
              <a:rPr lang="en-US" altLang="en-US" sz="2700" dirty="0">
                <a:solidFill>
                  <a:srgbClr val="002060"/>
                </a:solidFill>
                <a:latin typeface="+mj-lt"/>
                <a:cs typeface="Times New Roman" panose="02020603050405020304" pitchFamily="18" charset="0"/>
              </a:rPr>
              <a:t>Fort Belvoir, VA</a:t>
            </a:r>
            <a:br>
              <a:rPr lang="en-US" altLang="en-US" sz="2400" dirty="0">
                <a:solidFill>
                  <a:srgbClr val="002060"/>
                </a:solidFill>
                <a:latin typeface="+mj-lt"/>
                <a:cs typeface="Times New Roman" panose="02020603050405020304" pitchFamily="18" charset="0"/>
              </a:rPr>
            </a:br>
            <a:endParaRPr lang="en-US" dirty="0"/>
          </a:p>
        </p:txBody>
      </p:sp>
      <p:sp>
        <p:nvSpPr>
          <p:cNvPr id="8" name="TextBox 7">
            <a:extLst>
              <a:ext uri="{FF2B5EF4-FFF2-40B4-BE49-F238E27FC236}">
                <a16:creationId xmlns:a16="http://schemas.microsoft.com/office/drawing/2014/main" id="{943A11F1-2F83-4727-9FD7-5DE4447B86DA}"/>
              </a:ext>
            </a:extLst>
          </p:cNvPr>
          <p:cNvSpPr txBox="1"/>
          <p:nvPr/>
        </p:nvSpPr>
        <p:spPr>
          <a:xfrm>
            <a:off x="-4011" y="1257950"/>
            <a:ext cx="9143999" cy="369332"/>
          </a:xfrm>
          <a:prstGeom prst="rect">
            <a:avLst/>
          </a:prstGeom>
          <a:noFill/>
        </p:spPr>
        <p:txBody>
          <a:bodyPr wrap="square" rtlCol="0">
            <a:spAutoFit/>
          </a:bodyPr>
          <a:lstStyle/>
          <a:p>
            <a:pPr algn="ctr"/>
            <a:r>
              <a:rPr lang="en-US" b="1" dirty="0">
                <a:cs typeface="Times New Roman" panose="02020603050405020304" pitchFamily="18" charset="0"/>
              </a:rPr>
              <a:t>Globally resilient Energy solutions for the warfighter and whole of government</a:t>
            </a:r>
          </a:p>
        </p:txBody>
      </p:sp>
      <p:sp>
        <p:nvSpPr>
          <p:cNvPr id="13" name="Text Box 10">
            <a:extLst>
              <a:ext uri="{FF2B5EF4-FFF2-40B4-BE49-F238E27FC236}">
                <a16:creationId xmlns:a16="http://schemas.microsoft.com/office/drawing/2014/main" id="{4C95A169-FE43-4AC8-8489-2295911FDD57}"/>
              </a:ext>
            </a:extLst>
          </p:cNvPr>
          <p:cNvSpPr txBox="1">
            <a:spLocks noChangeArrowheads="1"/>
          </p:cNvSpPr>
          <p:nvPr/>
        </p:nvSpPr>
        <p:spPr bwMode="auto">
          <a:xfrm>
            <a:off x="258588" y="1666749"/>
            <a:ext cx="3753718" cy="32282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000"/>
              </a:spcBef>
              <a:defRPr/>
            </a:pPr>
            <a:r>
              <a:rPr lang="en-US" altLang="en-US" sz="15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PETROLEUM, OIL &amp; LUBES: CLASS III</a:t>
            </a:r>
          </a:p>
        </p:txBody>
      </p:sp>
      <p:sp>
        <p:nvSpPr>
          <p:cNvPr id="7" name="Rectangle 7">
            <a:extLst>
              <a:ext uri="{FF2B5EF4-FFF2-40B4-BE49-F238E27FC236}">
                <a16:creationId xmlns:a16="http://schemas.microsoft.com/office/drawing/2014/main" id="{A7D84493-2EA8-4F2B-972E-76A34A977F63}"/>
              </a:ext>
            </a:extLst>
          </p:cNvPr>
          <p:cNvSpPr>
            <a:spLocks noChangeArrowheads="1"/>
          </p:cNvSpPr>
          <p:nvPr/>
        </p:nvSpPr>
        <p:spPr bwMode="auto">
          <a:xfrm>
            <a:off x="166771" y="2001565"/>
            <a:ext cx="4203509"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4163" indent="-284163">
              <a:spcBef>
                <a:spcPts val="600"/>
              </a:spcBef>
              <a:spcAft>
                <a:spcPts val="600"/>
              </a:spcAft>
              <a:buClr>
                <a:srgbClr val="000000"/>
              </a:buClr>
              <a:buSzPct val="100000"/>
              <a:buFont typeface="Arial" pitchFamily="34" charset="0"/>
              <a:buChar char="•"/>
            </a:pPr>
            <a:r>
              <a:rPr lang="en-US" altLang="en-US" sz="1600" dirty="0">
                <a:solidFill>
                  <a:srgbClr val="000000"/>
                </a:solidFill>
                <a:latin typeface="+mn-lt"/>
                <a:cs typeface="Times New Roman" panose="02020603050405020304" pitchFamily="18" charset="0"/>
              </a:rPr>
              <a:t>DOD Executive Agent and DOD Integrated Materiel Manager for all bulk petroleum </a:t>
            </a:r>
          </a:p>
          <a:p>
            <a:pPr marL="855663" lvl="1" indent="-284163">
              <a:spcBef>
                <a:spcPts val="600"/>
              </a:spcBef>
              <a:spcAft>
                <a:spcPts val="600"/>
              </a:spcAft>
              <a:buClr>
                <a:srgbClr val="000000"/>
              </a:buClr>
              <a:buSzPct val="100000"/>
              <a:buFont typeface="Arial" pitchFamily="34" charset="0"/>
              <a:buChar char="•"/>
            </a:pPr>
            <a:r>
              <a:rPr lang="en-US" altLang="en-US" sz="1600" dirty="0">
                <a:solidFill>
                  <a:srgbClr val="000000"/>
                </a:solidFill>
                <a:latin typeface="+mn-lt"/>
                <a:cs typeface="Times New Roman" panose="02020603050405020304" pitchFamily="18" charset="0"/>
              </a:rPr>
              <a:t>Commercial and MILSPEC fuels</a:t>
            </a:r>
          </a:p>
          <a:p>
            <a:pPr marL="855663" lvl="1" indent="-284163">
              <a:spcBef>
                <a:spcPts val="600"/>
              </a:spcBef>
              <a:spcAft>
                <a:spcPts val="600"/>
              </a:spcAft>
              <a:buClr>
                <a:srgbClr val="000000"/>
              </a:buClr>
              <a:buSzPct val="100000"/>
              <a:buFont typeface="Arial" pitchFamily="34" charset="0"/>
              <a:buChar char="•"/>
            </a:pPr>
            <a:r>
              <a:rPr lang="en-US" altLang="en-US" sz="1600" dirty="0">
                <a:solidFill>
                  <a:srgbClr val="000000"/>
                </a:solidFill>
                <a:latin typeface="+mn-lt"/>
                <a:cs typeface="Times New Roman" panose="02020603050405020304" pitchFamily="18" charset="0"/>
              </a:rPr>
              <a:t>Storage, laboratory, and alongside aircraft refueling support</a:t>
            </a:r>
          </a:p>
          <a:p>
            <a:pPr marL="855663" lvl="1" indent="-284163">
              <a:spcBef>
                <a:spcPts val="600"/>
              </a:spcBef>
              <a:spcAft>
                <a:spcPts val="600"/>
              </a:spcAft>
              <a:buClr>
                <a:srgbClr val="000000"/>
              </a:buClr>
              <a:buSzPct val="100000"/>
              <a:buFont typeface="Arial" pitchFamily="34" charset="0"/>
              <a:buChar char="•"/>
            </a:pPr>
            <a:r>
              <a:rPr lang="en-US" altLang="en-US" sz="1600" dirty="0">
                <a:solidFill>
                  <a:srgbClr val="000000"/>
                </a:solidFill>
                <a:latin typeface="+mn-lt"/>
                <a:cs typeface="Times New Roman" panose="02020603050405020304" pitchFamily="18" charset="0"/>
              </a:rPr>
              <a:t>End to end supply chain management</a:t>
            </a:r>
          </a:p>
          <a:p>
            <a:pPr marL="855663" lvl="1" indent="-284163">
              <a:spcBef>
                <a:spcPts val="600"/>
              </a:spcBef>
              <a:spcAft>
                <a:spcPts val="600"/>
              </a:spcAft>
              <a:buClr>
                <a:srgbClr val="000000"/>
              </a:buClr>
              <a:buSzPct val="100000"/>
              <a:buFont typeface="Arial" pitchFamily="34" charset="0"/>
              <a:buChar char="•"/>
            </a:pPr>
            <a:r>
              <a:rPr lang="en-US" altLang="en-US" sz="1600" dirty="0">
                <a:solidFill>
                  <a:srgbClr val="000000"/>
                </a:solidFill>
                <a:latin typeface="+mn-lt"/>
                <a:cs typeface="Times New Roman" panose="02020603050405020304" pitchFamily="18" charset="0"/>
              </a:rPr>
              <a:t>Fuels international agreements</a:t>
            </a:r>
          </a:p>
        </p:txBody>
      </p:sp>
      <p:sp>
        <p:nvSpPr>
          <p:cNvPr id="15" name="Text Box 10">
            <a:extLst>
              <a:ext uri="{FF2B5EF4-FFF2-40B4-BE49-F238E27FC236}">
                <a16:creationId xmlns:a16="http://schemas.microsoft.com/office/drawing/2014/main" id="{75AF873D-6CB3-4B47-ABF5-8AC078660464}"/>
              </a:ext>
            </a:extLst>
          </p:cNvPr>
          <p:cNvSpPr txBox="1">
            <a:spLocks noChangeArrowheads="1"/>
          </p:cNvSpPr>
          <p:nvPr/>
        </p:nvSpPr>
        <p:spPr bwMode="auto">
          <a:xfrm>
            <a:off x="4978990" y="1680394"/>
            <a:ext cx="3753718" cy="32282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ts val="1000"/>
              </a:spcBef>
              <a:defRPr/>
            </a:pPr>
            <a:r>
              <a:rPr lang="en-US" altLang="en-US" sz="1500" b="1" dirty="0">
                <a:solidFill>
                  <a:prstClr val="white"/>
                </a:solidFill>
                <a:effectLst>
                  <a:outerShdw blurRad="38100" dist="38100" dir="2700000" algn="tl">
                    <a:srgbClr val="000000">
                      <a:alpha val="43137"/>
                    </a:srgbClr>
                  </a:outerShdw>
                </a:effectLst>
                <a:latin typeface="+mn-lt"/>
                <a:cs typeface="Times New Roman" panose="02020603050405020304" pitchFamily="18" charset="0"/>
              </a:rPr>
              <a:t>ENERGY SERVICES &amp; COMMODITIES</a:t>
            </a:r>
          </a:p>
        </p:txBody>
      </p:sp>
      <p:sp>
        <p:nvSpPr>
          <p:cNvPr id="14" name="TextBox 13">
            <a:extLst>
              <a:ext uri="{FF2B5EF4-FFF2-40B4-BE49-F238E27FC236}">
                <a16:creationId xmlns:a16="http://schemas.microsoft.com/office/drawing/2014/main" id="{FB406B78-ABB8-4E55-879B-2E29348D25E2}"/>
              </a:ext>
            </a:extLst>
          </p:cNvPr>
          <p:cNvSpPr txBox="1"/>
          <p:nvPr/>
        </p:nvSpPr>
        <p:spPr>
          <a:xfrm>
            <a:off x="4871712" y="2010883"/>
            <a:ext cx="4167102" cy="2677656"/>
          </a:xfrm>
          <a:prstGeom prst="rect">
            <a:avLst/>
          </a:prstGeom>
          <a:noFill/>
        </p:spPr>
        <p:txBody>
          <a:bodyPr wrap="square" rtlCol="0">
            <a:spAutoFit/>
          </a:bodyPr>
          <a:lstStyle/>
          <a:p>
            <a:pPr marL="284163" indent="-284163">
              <a:spcBef>
                <a:spcPts val="600"/>
              </a:spcBef>
              <a:spcAft>
                <a:spcPts val="600"/>
              </a:spcAft>
              <a:buClr>
                <a:srgbClr val="000000"/>
              </a:buClr>
              <a:buSzPct val="100000"/>
              <a:buFont typeface="Arial" pitchFamily="34" charset="0"/>
              <a:buChar char="•"/>
            </a:pPr>
            <a:r>
              <a:rPr lang="en-US" altLang="en-US" sz="1600" dirty="0">
                <a:solidFill>
                  <a:srgbClr val="000000"/>
                </a:solidFill>
                <a:cs typeface="Times New Roman" panose="02020603050405020304" pitchFamily="18" charset="0"/>
              </a:rPr>
              <a:t>Aerospace energy</a:t>
            </a:r>
          </a:p>
          <a:p>
            <a:pPr marL="741363" lvl="1" indent="-284163">
              <a:spcBef>
                <a:spcPts val="600"/>
              </a:spcBef>
              <a:spcAft>
                <a:spcPts val="600"/>
              </a:spcAft>
              <a:buClr>
                <a:srgbClr val="000000"/>
              </a:buClr>
              <a:buSzPct val="100000"/>
              <a:buFont typeface="Arial" pitchFamily="34" charset="0"/>
              <a:buChar char="•"/>
            </a:pPr>
            <a:r>
              <a:rPr lang="en-US" altLang="en-US" sz="1600" dirty="0">
                <a:solidFill>
                  <a:srgbClr val="000000"/>
                </a:solidFill>
                <a:cs typeface="Times New Roman" panose="02020603050405020304" pitchFamily="18" charset="0"/>
              </a:rPr>
              <a:t>Bulk liquid propellants, cryogenics, specialty chemicals, and gases</a:t>
            </a:r>
          </a:p>
          <a:p>
            <a:pPr marL="284163" indent="-284163">
              <a:spcBef>
                <a:spcPts val="600"/>
              </a:spcBef>
              <a:spcAft>
                <a:spcPts val="600"/>
              </a:spcAft>
              <a:buClr>
                <a:srgbClr val="000000"/>
              </a:buClr>
              <a:buSzPct val="100000"/>
              <a:buFont typeface="Arial" pitchFamily="34" charset="0"/>
              <a:buChar char="•"/>
            </a:pPr>
            <a:r>
              <a:rPr lang="en-US" altLang="en-US" sz="1600" dirty="0">
                <a:solidFill>
                  <a:srgbClr val="000000"/>
                </a:solidFill>
                <a:cs typeface="Times New Roman" panose="02020603050405020304" pitchFamily="18" charset="0"/>
              </a:rPr>
              <a:t> Installation energy</a:t>
            </a:r>
          </a:p>
          <a:p>
            <a:pPr marL="741363" lvl="1" indent="-284163">
              <a:spcBef>
                <a:spcPts val="600"/>
              </a:spcBef>
              <a:spcAft>
                <a:spcPts val="600"/>
              </a:spcAft>
              <a:buClr>
                <a:srgbClr val="000000"/>
              </a:buClr>
              <a:buSzPct val="100000"/>
              <a:buFont typeface="Arial" pitchFamily="34" charset="0"/>
              <a:buChar char="•"/>
            </a:pPr>
            <a:r>
              <a:rPr lang="en-US" altLang="en-US" sz="1600" dirty="0">
                <a:solidFill>
                  <a:srgbClr val="000000"/>
                </a:solidFill>
                <a:cs typeface="Times New Roman" panose="02020603050405020304" pitchFamily="18" charset="0"/>
              </a:rPr>
              <a:t>Natural gas, electricity, renewable power, energy savings performance contracts</a:t>
            </a:r>
          </a:p>
          <a:p>
            <a:pPr marL="284163" indent="-284163">
              <a:spcBef>
                <a:spcPts val="600"/>
              </a:spcBef>
              <a:spcAft>
                <a:spcPts val="600"/>
              </a:spcAft>
              <a:buClr>
                <a:srgbClr val="000000"/>
              </a:buClr>
              <a:buSzPct val="100000"/>
              <a:buFont typeface="Arial" pitchFamily="34" charset="0"/>
              <a:buChar char="•"/>
            </a:pPr>
            <a:r>
              <a:rPr lang="en-US" altLang="en-US" sz="1600" dirty="0">
                <a:solidFill>
                  <a:srgbClr val="000000"/>
                </a:solidFill>
                <a:cs typeface="Times New Roman" panose="02020603050405020304" pitchFamily="18" charset="0"/>
              </a:rPr>
              <a:t>Utilities system privatization</a:t>
            </a:r>
            <a:endParaRPr lang="en-US" altLang="en-US" dirty="0">
              <a:solidFill>
                <a:srgbClr val="000000"/>
              </a:solidFill>
              <a:cs typeface="Times New Roman" panose="02020603050405020304" pitchFamily="18" charset="0"/>
            </a:endParaRPr>
          </a:p>
        </p:txBody>
      </p:sp>
      <p:grpSp>
        <p:nvGrpSpPr>
          <p:cNvPr id="17" name="Group 16" descr="Images depicting fuel storage tanks, gas and oil pipeline and gauge, solar panels and liftoff pad with billowing smoke and rocket tower.">
            <a:extLst>
              <a:ext uri="{FF2B5EF4-FFF2-40B4-BE49-F238E27FC236}">
                <a16:creationId xmlns:a16="http://schemas.microsoft.com/office/drawing/2014/main" id="{DDE14ED6-9C6F-2E40-94D0-97FD13E6489D}"/>
              </a:ext>
            </a:extLst>
          </p:cNvPr>
          <p:cNvGrpSpPr/>
          <p:nvPr/>
        </p:nvGrpSpPr>
        <p:grpSpPr>
          <a:xfrm>
            <a:off x="258588" y="4902198"/>
            <a:ext cx="8641080" cy="1449703"/>
            <a:chOff x="258588" y="4902198"/>
            <a:chExt cx="8641080" cy="1449703"/>
          </a:xfrm>
        </p:grpSpPr>
        <p:pic>
          <p:nvPicPr>
            <p:cNvPr id="9" name="Picture 8">
              <a:extLst>
                <a:ext uri="{FF2B5EF4-FFF2-40B4-BE49-F238E27FC236}">
                  <a16:creationId xmlns:a16="http://schemas.microsoft.com/office/drawing/2014/main" id="{90ACC354-38F7-4402-83A3-7EC5E6EC888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588" y="4902199"/>
              <a:ext cx="2009938" cy="1432375"/>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1" name="Picture 10">
              <a:extLst>
                <a:ext uri="{FF2B5EF4-FFF2-40B4-BE49-F238E27FC236}">
                  <a16:creationId xmlns:a16="http://schemas.microsoft.com/office/drawing/2014/main" id="{90180825-5226-4A39-AB83-360E67A7F772}"/>
                </a:ext>
                <a:ext uri="{C183D7F6-B498-43B3-948B-1728B52AA6E4}">
                  <adec:decorative xmlns:adec="http://schemas.microsoft.com/office/drawing/2017/decorative" val="1"/>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2467517" y="4917552"/>
              <a:ext cx="2011680" cy="1432376"/>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2" name="Picture 11">
              <a:extLst>
                <a:ext uri="{FF2B5EF4-FFF2-40B4-BE49-F238E27FC236}">
                  <a16:creationId xmlns:a16="http://schemas.microsoft.com/office/drawing/2014/main" id="{3471252F-E952-474B-AF34-13DFA1991195}"/>
                </a:ext>
                <a:ext uri="{C183D7F6-B498-43B3-948B-1728B52AA6E4}">
                  <adec:decorative xmlns:adec="http://schemas.microsoft.com/office/drawing/2017/decorative" val="1"/>
                </a:ext>
              </a:extLst>
            </p:cNvPr>
            <p:cNvPicPr>
              <a:picLocks/>
            </p:cNvPicPr>
            <p:nvPr/>
          </p:nvPicPr>
          <p:blipFill rotWithShape="1">
            <a:blip r:embed="rId5" cstate="print">
              <a:extLst>
                <a:ext uri="{28A0092B-C50C-407E-A947-70E740481C1C}">
                  <a14:useLocalDpi xmlns:a14="http://schemas.microsoft.com/office/drawing/2010/main"/>
                </a:ext>
              </a:extLst>
            </a:blip>
            <a:srcRect r="-557"/>
            <a:stretch/>
          </p:blipFill>
          <p:spPr>
            <a:xfrm>
              <a:off x="4678188" y="4902198"/>
              <a:ext cx="2011680" cy="1439853"/>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pic>
          <p:nvPicPr>
            <p:cNvPr id="10" name="Picture 9">
              <a:extLst>
                <a:ext uri="{FF2B5EF4-FFF2-40B4-BE49-F238E27FC236}">
                  <a16:creationId xmlns:a16="http://schemas.microsoft.com/office/drawing/2014/main" id="{10214ACF-1BED-4388-B0F3-F2AB69306248}"/>
                </a:ext>
                <a:ext uri="{C183D7F6-B498-43B3-948B-1728B52AA6E4}">
                  <adec:decorative xmlns:adec="http://schemas.microsoft.com/office/drawing/2017/decorative" val="1"/>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6887988" y="4919524"/>
              <a:ext cx="2011680" cy="1432377"/>
            </a:xfrm>
            <a:prstGeom prst="roundRect">
              <a:avLst>
                <a:gd name="adj" fmla="val 8594"/>
              </a:avLst>
            </a:prstGeom>
            <a:noFill/>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prstMaterial="plastic">
              <a:bevelT w="444500" h="114300" prst="relaxedInset"/>
            </a:sp3d>
          </p:spPr>
        </p:pic>
      </p:grpSp>
      <p:sp>
        <p:nvSpPr>
          <p:cNvPr id="4" name="Slide Number Placeholder 3">
            <a:extLst>
              <a:ext uri="{FF2B5EF4-FFF2-40B4-BE49-F238E27FC236}">
                <a16:creationId xmlns:a16="http://schemas.microsoft.com/office/drawing/2014/main" id="{CE85648C-8ABD-4ACD-BD71-58DB0A772788}"/>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12</a:t>
            </a:fld>
            <a:endParaRPr lang="en-US"/>
          </a:p>
        </p:txBody>
      </p:sp>
    </p:spTree>
    <p:extLst>
      <p:ext uri="{BB962C8B-B14F-4D97-AF65-F5344CB8AC3E}">
        <p14:creationId xmlns:p14="http://schemas.microsoft.com/office/powerpoint/2010/main" val="1755974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AD825E-AFCE-477E-8FFF-1D14BBBF7C78}"/>
              </a:ext>
              <a:ext uri="{C183D7F6-B498-43B3-948B-1728B52AA6E4}">
                <adec:decorative xmlns:adec="http://schemas.microsoft.com/office/drawing/2017/decorative" val="1"/>
              </a:ext>
            </a:extLst>
          </p:cNvPr>
          <p:cNvPicPr>
            <a:picLocks noChangeAspect="1"/>
          </p:cNvPicPr>
          <p:nvPr/>
        </p:nvPicPr>
        <p:blipFill rotWithShape="1">
          <a:blip r:embed="rId13" cstate="print">
            <a:alphaModFix amt="20000"/>
            <a:extLst>
              <a:ext uri="{28A0092B-C50C-407E-A947-70E740481C1C}">
                <a14:useLocalDpi xmlns:a14="http://schemas.microsoft.com/office/drawing/2010/main"/>
              </a:ext>
            </a:extLst>
          </a:blip>
          <a:srcRect b="13964"/>
          <a:stretch/>
        </p:blipFill>
        <p:spPr>
          <a:xfrm>
            <a:off x="12359" y="4362778"/>
            <a:ext cx="4661206" cy="2199581"/>
          </a:xfrm>
          <a:prstGeom prst="rect">
            <a:avLst/>
          </a:prstGeom>
        </p:spPr>
      </p:pic>
      <p:pic>
        <p:nvPicPr>
          <p:cNvPr id="11" name="Picture 10">
            <a:extLst>
              <a:ext uri="{FF2B5EF4-FFF2-40B4-BE49-F238E27FC236}">
                <a16:creationId xmlns:a16="http://schemas.microsoft.com/office/drawing/2014/main" id="{C338D58F-366C-4B39-9A79-632B6320E237}"/>
              </a:ext>
              <a:ext uri="{C183D7F6-B498-43B3-948B-1728B52AA6E4}">
                <adec:decorative xmlns:adec="http://schemas.microsoft.com/office/drawing/2017/decorative" val="1"/>
              </a:ext>
            </a:extLst>
          </p:cNvPr>
          <p:cNvPicPr>
            <a:picLocks noChangeAspect="1"/>
          </p:cNvPicPr>
          <p:nvPr/>
        </p:nvPicPr>
        <p:blipFill>
          <a:blip r:embed="rId14" cstate="print">
            <a:alphaModFix amt="20000"/>
            <a:extLst>
              <a:ext uri="{28A0092B-C50C-407E-A947-70E740481C1C}">
                <a14:useLocalDpi xmlns:a14="http://schemas.microsoft.com/office/drawing/2010/main"/>
              </a:ext>
            </a:extLst>
          </a:blip>
          <a:stretch>
            <a:fillRect/>
          </a:stretch>
        </p:blipFill>
        <p:spPr>
          <a:xfrm>
            <a:off x="4673565" y="1846399"/>
            <a:ext cx="4496332" cy="2450600"/>
          </a:xfrm>
          <a:prstGeom prst="rect">
            <a:avLst/>
          </a:prstGeom>
        </p:spPr>
      </p:pic>
      <p:pic>
        <p:nvPicPr>
          <p:cNvPr id="143" name="Picture 142">
            <a:extLst>
              <a:ext uri="{FF2B5EF4-FFF2-40B4-BE49-F238E27FC236}">
                <a16:creationId xmlns:a16="http://schemas.microsoft.com/office/drawing/2014/main" id="{65C10D14-F81D-4A4F-82BB-D035840930BC}"/>
              </a:ext>
              <a:ext uri="{C183D7F6-B498-43B3-948B-1728B52AA6E4}">
                <adec:decorative xmlns:adec="http://schemas.microsoft.com/office/drawing/2017/decorative" val="1"/>
              </a:ext>
            </a:extLst>
          </p:cNvPr>
          <p:cNvPicPr>
            <a:picLocks noChangeAspect="1"/>
          </p:cNvPicPr>
          <p:nvPr/>
        </p:nvPicPr>
        <p:blipFill rotWithShape="1">
          <a:blip r:embed="rId15" cstate="print">
            <a:alphaModFix amt="35000"/>
            <a:extLst>
              <a:ext uri="{28A0092B-C50C-407E-A947-70E740481C1C}">
                <a14:useLocalDpi xmlns:a14="http://schemas.microsoft.com/office/drawing/2010/main"/>
              </a:ext>
            </a:extLst>
          </a:blip>
          <a:srcRect/>
          <a:stretch/>
        </p:blipFill>
        <p:spPr>
          <a:xfrm>
            <a:off x="12359" y="1814893"/>
            <a:ext cx="4719783" cy="2718253"/>
          </a:xfrm>
          <a:prstGeom prst="rect">
            <a:avLst/>
          </a:prstGeom>
        </p:spPr>
      </p:pic>
      <p:pic>
        <p:nvPicPr>
          <p:cNvPr id="144" name="Picture 143">
            <a:extLst>
              <a:ext uri="{FF2B5EF4-FFF2-40B4-BE49-F238E27FC236}">
                <a16:creationId xmlns:a16="http://schemas.microsoft.com/office/drawing/2014/main" id="{AE5E25F7-5449-4925-A12E-AAA1BE3610D7}"/>
              </a:ext>
              <a:ext uri="{C183D7F6-B498-43B3-948B-1728B52AA6E4}">
                <adec:decorative xmlns:adec="http://schemas.microsoft.com/office/drawing/2017/decorative" val="1"/>
              </a:ext>
            </a:extLst>
          </p:cNvPr>
          <p:cNvPicPr>
            <a:picLocks noChangeAspect="1"/>
          </p:cNvPicPr>
          <p:nvPr/>
        </p:nvPicPr>
        <p:blipFill rotWithShape="1">
          <a:blip r:embed="rId16" cstate="print">
            <a:alphaModFix amt="35000"/>
            <a:extLst>
              <a:ext uri="{28A0092B-C50C-407E-A947-70E740481C1C}">
                <a14:useLocalDpi xmlns:a14="http://schemas.microsoft.com/office/drawing/2010/main"/>
              </a:ext>
            </a:extLst>
          </a:blip>
          <a:srcRect/>
          <a:stretch/>
        </p:blipFill>
        <p:spPr>
          <a:xfrm>
            <a:off x="4673566" y="3877264"/>
            <a:ext cx="4458076" cy="2608896"/>
          </a:xfrm>
          <a:prstGeom prst="rect">
            <a:avLst/>
          </a:prstGeom>
        </p:spPr>
      </p:pic>
      <p:sp>
        <p:nvSpPr>
          <p:cNvPr id="5" name="Title 1"/>
          <p:cNvSpPr txBox="1">
            <a:spLocks noGrp="1" noChangeArrowheads="1"/>
          </p:cNvSpPr>
          <p:nvPr>
            <p:ph type="title" idx="4294967295"/>
          </p:nvPr>
        </p:nvSpPr>
        <p:spPr bwMode="auto">
          <a:xfrm>
            <a:off x="4002986" y="389611"/>
            <a:ext cx="4912413" cy="685800"/>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457200" rtl="0" eaLnBrk="1" fontAlgn="base" latinLnBrk="0" hangingPunct="1">
              <a:lnSpc>
                <a:spcPts val="2480"/>
              </a:lnSpc>
              <a:spcBef>
                <a:spcPct val="0"/>
              </a:spcBef>
              <a:spcAft>
                <a:spcPct val="0"/>
              </a:spcAft>
              <a:buClrTx/>
              <a:buSzTx/>
              <a:buFontTx/>
              <a:buNone/>
              <a:tabLst/>
              <a:defRPr/>
            </a:pPr>
            <a:r>
              <a:rPr kumimoji="0" lang="en-US" altLang="en-US" sz="2400" b="1" i="0" u="none" strike="noStrike" kern="1200" cap="none" spc="-50" normalizeH="0" baseline="0" noProof="0" dirty="0">
                <a:ln>
                  <a:noFill/>
                </a:ln>
                <a:solidFill>
                  <a:srgbClr val="002060"/>
                </a:solidFill>
                <a:effectLst/>
                <a:uLnTx/>
                <a:uFillTx/>
                <a:latin typeface="Arial" panose="020B0604020202020204"/>
                <a:ea typeface="+mj-ea"/>
                <a:cs typeface="Times New Roman" panose="02020603050405020304" pitchFamily="18" charset="0"/>
              </a:rPr>
              <a:t>DLA Distribution </a:t>
            </a:r>
            <a:br>
              <a:rPr kumimoji="0" lang="en-US" altLang="en-US" sz="2400" b="1" i="0" u="none" strike="noStrike" kern="1200" cap="none" spc="-50" normalizeH="0" baseline="0" noProof="0" dirty="0">
                <a:ln>
                  <a:noFill/>
                </a:ln>
                <a:solidFill>
                  <a:srgbClr val="002060"/>
                </a:solidFill>
                <a:effectLst/>
                <a:uLnTx/>
                <a:uFillTx/>
                <a:latin typeface="Arial" panose="020B0604020202020204"/>
                <a:ea typeface="+mj-ea"/>
                <a:cs typeface="Times New Roman" panose="02020603050405020304" pitchFamily="18" charset="0"/>
              </a:rPr>
            </a:br>
            <a:r>
              <a:rPr kumimoji="0" lang="en-US" altLang="en-US" sz="2400" b="1" i="0" u="none" strike="noStrike" kern="1200" cap="none" spc="-50" normalizeH="0" baseline="0" noProof="0" dirty="0">
                <a:ln>
                  <a:noFill/>
                </a:ln>
                <a:solidFill>
                  <a:srgbClr val="002060"/>
                </a:solidFill>
                <a:effectLst/>
                <a:uLnTx/>
                <a:uFillTx/>
                <a:latin typeface="Arial" panose="020B0604020202020204"/>
                <a:ea typeface="+mj-ea"/>
                <a:cs typeface="Times New Roman" panose="02020603050405020304" pitchFamily="18" charset="0"/>
              </a:rPr>
              <a:t>New Cumberland, PA</a:t>
            </a:r>
          </a:p>
        </p:txBody>
      </p:sp>
      <p:sp>
        <p:nvSpPr>
          <p:cNvPr id="6" name="Title 2">
            <a:extLst>
              <a:ext uri="{FF2B5EF4-FFF2-40B4-BE49-F238E27FC236}">
                <a16:creationId xmlns:a16="http://schemas.microsoft.com/office/drawing/2014/main" id="{E9CE2B4B-D8F8-4E42-BFE1-2FF4A8057C2D}"/>
              </a:ext>
            </a:extLst>
          </p:cNvPr>
          <p:cNvSpPr txBox="1">
            <a:spLocks/>
          </p:cNvSpPr>
          <p:nvPr/>
        </p:nvSpPr>
        <p:spPr>
          <a:xfrm>
            <a:off x="4512" y="1118348"/>
            <a:ext cx="9144000" cy="463103"/>
          </a:xfrm>
          <a:prstGeom prst="rect">
            <a:avLst/>
          </a:prstGeom>
          <a:noFill/>
        </p:spPr>
        <p:txBody>
          <a:bodyPr anchor="ct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normalizeH="0" baseline="0" noProof="0" dirty="0">
                <a:ln>
                  <a:noFill/>
                </a:ln>
                <a:effectLst/>
                <a:uLnTx/>
                <a:uFillTx/>
                <a:latin typeface="+mj-lt"/>
                <a:ea typeface="+mj-ea"/>
                <a:cs typeface="Times New Roman" panose="02020603050405020304" pitchFamily="18" charset="0"/>
              </a:rPr>
              <a:t>DOD’s joint </a:t>
            </a:r>
            <a:r>
              <a:rPr lang="en-US" sz="2000" dirty="0">
                <a:latin typeface="+mj-lt"/>
                <a:cs typeface="Times New Roman" panose="02020603050405020304" pitchFamily="18" charset="0"/>
              </a:rPr>
              <a:t>s</a:t>
            </a:r>
            <a:r>
              <a:rPr kumimoji="0" lang="en-US" sz="2000" b="1" u="none" strike="noStrike" kern="1200" cap="none" normalizeH="0" baseline="0" noProof="0" dirty="0" err="1">
                <a:ln>
                  <a:noFill/>
                </a:ln>
                <a:effectLst/>
                <a:uLnTx/>
                <a:uFillTx/>
                <a:latin typeface="+mj-lt"/>
                <a:ea typeface="+mj-ea"/>
                <a:cs typeface="Times New Roman" panose="02020603050405020304" pitchFamily="18" charset="0"/>
              </a:rPr>
              <a:t>torage</a:t>
            </a:r>
            <a:r>
              <a:rPr kumimoji="0" lang="en-US" sz="2000" b="1" u="none" strike="noStrike" kern="1200" cap="none" normalizeH="0" baseline="0" noProof="0" dirty="0">
                <a:ln>
                  <a:noFill/>
                </a:ln>
                <a:effectLst/>
                <a:uLnTx/>
                <a:uFillTx/>
                <a:latin typeface="+mj-lt"/>
                <a:ea typeface="+mj-ea"/>
                <a:cs typeface="Times New Roman" panose="02020603050405020304" pitchFamily="18" charset="0"/>
              </a:rPr>
              <a:t> and distribution </a:t>
            </a:r>
            <a:r>
              <a:rPr lang="en-US" sz="2000" dirty="0">
                <a:latin typeface="+mj-lt"/>
                <a:cs typeface="Times New Roman" panose="02020603050405020304" pitchFamily="18" charset="0"/>
              </a:rPr>
              <a:t>p</a:t>
            </a:r>
            <a:r>
              <a:rPr kumimoji="0" lang="en-US" sz="2000" b="1" u="none" strike="noStrike" kern="1200" cap="none" normalizeH="0" baseline="0" noProof="0" dirty="0" err="1">
                <a:ln>
                  <a:noFill/>
                </a:ln>
                <a:effectLst/>
                <a:uLnTx/>
                <a:uFillTx/>
                <a:latin typeface="+mj-lt"/>
                <a:ea typeface="+mj-ea"/>
                <a:cs typeface="Times New Roman" panose="02020603050405020304" pitchFamily="18" charset="0"/>
              </a:rPr>
              <a:t>rovider</a:t>
            </a:r>
            <a:endParaRPr kumimoji="0" lang="en-US" sz="2000" b="1" u="none" strike="noStrike" kern="1200" cap="none" normalizeH="0" baseline="0" noProof="0" dirty="0">
              <a:ln>
                <a:noFill/>
              </a:ln>
              <a:effectLst/>
              <a:uLnTx/>
              <a:uFillTx/>
              <a:latin typeface="+mj-lt"/>
              <a:ea typeface="+mj-ea"/>
              <a:cs typeface="Times New Roman" panose="02020603050405020304" pitchFamily="18" charset="0"/>
            </a:endParaRPr>
          </a:p>
        </p:txBody>
      </p:sp>
      <p:pic>
        <p:nvPicPr>
          <p:cNvPr id="14" name="Picture 7" descr="Warehousing and Storage facility&#10;">
            <a:extLst>
              <a:ext uri="{FF2B5EF4-FFF2-40B4-BE49-F238E27FC236}">
                <a16:creationId xmlns:a16="http://schemas.microsoft.com/office/drawing/2014/main" id="{4AFC2555-ED83-4540-8A0C-D76031AE3809}"/>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343108" y="1596615"/>
            <a:ext cx="2552447" cy="1591056"/>
          </a:xfrm>
          <a:prstGeom prst="rect">
            <a:avLst/>
          </a:prstGeom>
          <a:solidFill>
            <a:schemeClr val="accent1"/>
          </a:solidFill>
          <a:ln w="9525">
            <a:solidFill>
              <a:schemeClr val="tx1"/>
            </a:solidFill>
            <a:miter lim="800000"/>
            <a:headEnd/>
            <a:tailEnd/>
          </a:ln>
          <a:effectLst/>
          <a:scene3d>
            <a:camera prst="orthographicFront"/>
            <a:lightRig rig="threePt" dir="t"/>
          </a:scene3d>
          <a:sp3d>
            <a:bevelT/>
          </a:sp3d>
        </p:spPr>
      </p:pic>
      <p:sp>
        <p:nvSpPr>
          <p:cNvPr id="24" name="storage">
            <a:extLst>
              <a:ext uri="{FF2B5EF4-FFF2-40B4-BE49-F238E27FC236}">
                <a16:creationId xmlns:a16="http://schemas.microsoft.com/office/drawing/2014/main" id="{FC506233-A686-4680-AA09-6B2442FEE218}"/>
              </a:ext>
            </a:extLst>
          </p:cNvPr>
          <p:cNvSpPr>
            <a:spLocks noChangeArrowheads="1"/>
          </p:cNvSpPr>
          <p:nvPr>
            <p:custDataLst>
              <p:tags r:id="rId1"/>
            </p:custDataLst>
          </p:nvPr>
        </p:nvSpPr>
        <p:spPr bwMode="auto">
          <a:xfrm>
            <a:off x="411782" y="2499395"/>
            <a:ext cx="2367623" cy="568435"/>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marL="0" marR="0" lvl="0" indent="0" algn="ctr" defTabSz="914400" rtl="0" eaLnBrk="0" fontAlgn="auto" latinLnBrk="0" hangingPunct="0">
              <a:lnSpc>
                <a:spcPts val="1700"/>
              </a:lnSpc>
              <a:spcBef>
                <a:spcPts val="100"/>
              </a:spcBef>
              <a:spcAft>
                <a:spcPts val="100"/>
              </a:spcAft>
              <a:buClr>
                <a:prstClr val="black"/>
              </a:buClr>
              <a:buSzTx/>
              <a:buFontTx/>
              <a:buNone/>
              <a:tabLst/>
              <a:defRPr/>
            </a:pPr>
            <a:r>
              <a:rPr kumimoji="0" lang="en-GB" sz="1400" b="1" i="0" strike="noStrike" kern="1200" cap="none" spc="0" normalizeH="0" baseline="0" noProof="0" dirty="0">
                <a:ln>
                  <a:noFill/>
                </a:ln>
                <a:solidFill>
                  <a:prstClr val="black"/>
                </a:solidFill>
                <a:effectLst/>
                <a:uLnTx/>
                <a:uFillTx/>
                <a:ea typeface="+mn-ea"/>
                <a:cs typeface="Arial" pitchFamily="34" charset="0"/>
              </a:rPr>
              <a:t>Storage &amp; Distribution Functions </a:t>
            </a:r>
            <a:endParaRPr kumimoji="0" lang="en-GB" sz="1400" b="0" i="0" strike="noStrike" kern="1200" cap="none" spc="0" normalizeH="0" baseline="0" noProof="0" dirty="0">
              <a:ln>
                <a:noFill/>
              </a:ln>
              <a:solidFill>
                <a:prstClr val="black"/>
              </a:solidFill>
              <a:effectLst/>
              <a:uLnTx/>
              <a:uFillTx/>
              <a:ea typeface="+mn-ea"/>
              <a:cs typeface="Arial" pitchFamily="34" charset="0"/>
            </a:endParaRPr>
          </a:p>
        </p:txBody>
      </p:sp>
      <p:sp>
        <p:nvSpPr>
          <p:cNvPr id="19" name="Rectangle 14">
            <a:extLst>
              <a:ext uri="{FF2B5EF4-FFF2-40B4-BE49-F238E27FC236}">
                <a16:creationId xmlns:a16="http://schemas.microsoft.com/office/drawing/2014/main" id="{8F64F630-7EDF-45C1-AF30-88E0EC719F77}"/>
              </a:ext>
            </a:extLst>
          </p:cNvPr>
          <p:cNvSpPr>
            <a:spLocks noChangeArrowheads="1"/>
          </p:cNvSpPr>
          <p:nvPr>
            <p:custDataLst>
              <p:tags r:id="rId2"/>
            </p:custDataLst>
          </p:nvPr>
        </p:nvSpPr>
        <p:spPr bwMode="auto">
          <a:xfrm>
            <a:off x="363785" y="3156023"/>
            <a:ext cx="2506885" cy="899178"/>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88" marR="0" lvl="0" indent="-179388" algn="l" defTabSz="914400" rtl="0" eaLnBrk="0" fontAlgn="auto" latinLnBrk="0" hangingPunct="0">
              <a:lnSpc>
                <a:spcPct val="1000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Wholesale and </a:t>
            </a:r>
            <a:r>
              <a:rPr lang="en-GB" sz="1200" b="1" dirty="0">
                <a:solidFill>
                  <a:prstClr val="black"/>
                </a:solidFill>
                <a:cs typeface="Arial" pitchFamily="34" charset="0"/>
              </a:rPr>
              <a:t>r</a:t>
            </a:r>
            <a:r>
              <a:rPr kumimoji="0" lang="en-GB" sz="1200" b="1" i="0" u="none" strike="noStrike" kern="1200" cap="none" spc="0" normalizeH="0" baseline="0" noProof="0" dirty="0" err="1">
                <a:ln>
                  <a:noFill/>
                </a:ln>
                <a:solidFill>
                  <a:prstClr val="black"/>
                </a:solidFill>
                <a:effectLst/>
                <a:uLnTx/>
                <a:uFillTx/>
                <a:ea typeface="+mn-ea"/>
                <a:cs typeface="Arial" pitchFamily="34" charset="0"/>
              </a:rPr>
              <a:t>etail</a:t>
            </a:r>
            <a:r>
              <a:rPr kumimoji="0" lang="en-GB" sz="1200" b="1" i="0" u="none" strike="noStrike" kern="1200" cap="none" spc="0" normalizeH="0" baseline="0" noProof="0" dirty="0">
                <a:ln>
                  <a:noFill/>
                </a:ln>
                <a:solidFill>
                  <a:prstClr val="black"/>
                </a:solidFill>
                <a:effectLst/>
                <a:uLnTx/>
                <a:uFillTx/>
                <a:ea typeface="+mn-ea"/>
                <a:cs typeface="Arial" pitchFamily="34" charset="0"/>
              </a:rPr>
              <a:t> </a:t>
            </a:r>
            <a:r>
              <a:rPr lang="en-GB" sz="1200" b="1" dirty="0">
                <a:solidFill>
                  <a:prstClr val="black"/>
                </a:solidFill>
                <a:cs typeface="Arial" pitchFamily="34" charset="0"/>
              </a:rPr>
              <a:t>r</a:t>
            </a:r>
            <a:r>
              <a:rPr kumimoji="0" lang="en-GB" sz="1200" b="1" i="0" u="none" strike="noStrike" kern="1200" cap="none" spc="0" normalizeH="0" baseline="0" noProof="0" dirty="0" err="1">
                <a:ln>
                  <a:noFill/>
                </a:ln>
                <a:solidFill>
                  <a:prstClr val="black"/>
                </a:solidFill>
                <a:effectLst/>
                <a:uLnTx/>
                <a:uFillTx/>
                <a:ea typeface="+mn-ea"/>
                <a:cs typeface="Arial" pitchFamily="34" charset="0"/>
              </a:rPr>
              <a:t>eceipt</a:t>
            </a:r>
            <a:r>
              <a:rPr kumimoji="0" lang="en-GB" sz="1200" b="1" i="0" u="none" strike="noStrike" kern="1200" cap="none" spc="0" normalizeH="0" baseline="0" noProof="0" dirty="0">
                <a:ln>
                  <a:noFill/>
                </a:ln>
                <a:solidFill>
                  <a:prstClr val="black"/>
                </a:solidFill>
                <a:effectLst/>
                <a:uLnTx/>
                <a:uFillTx/>
                <a:ea typeface="+mn-ea"/>
                <a:cs typeface="Arial" pitchFamily="34" charset="0"/>
              </a:rPr>
              <a:t>, store, issue </a:t>
            </a:r>
            <a:r>
              <a:rPr lang="en-GB" sz="1200" b="1" dirty="0">
                <a:solidFill>
                  <a:prstClr val="black"/>
                </a:solidFill>
                <a:cs typeface="Arial" pitchFamily="34" charset="0"/>
              </a:rPr>
              <a:t>m</a:t>
            </a:r>
            <a:r>
              <a:rPr kumimoji="0" lang="en-GB" sz="1200" b="1" i="0" u="none" strike="noStrike" kern="1200" cap="none" spc="0" normalizeH="0" baseline="0" noProof="0" dirty="0" err="1">
                <a:ln>
                  <a:noFill/>
                </a:ln>
                <a:solidFill>
                  <a:prstClr val="black"/>
                </a:solidFill>
                <a:effectLst/>
                <a:uLnTx/>
                <a:uFillTx/>
                <a:ea typeface="+mn-ea"/>
                <a:cs typeface="Arial" pitchFamily="34" charset="0"/>
              </a:rPr>
              <a:t>aterial</a:t>
            </a:r>
            <a:endParaRPr kumimoji="0" lang="en-GB" sz="1200" b="1" i="0" u="none" strike="noStrike" kern="1200" cap="none" spc="0" normalizeH="0" baseline="0" noProof="0" dirty="0">
              <a:ln>
                <a:noFill/>
              </a:ln>
              <a:solidFill>
                <a:prstClr val="black"/>
              </a:solidFill>
              <a:effectLst/>
              <a:uLnTx/>
              <a:uFillTx/>
              <a:ea typeface="+mn-ea"/>
              <a:cs typeface="Arial" pitchFamily="34" charset="0"/>
            </a:endParaRPr>
          </a:p>
          <a:p>
            <a:pPr marL="179388" marR="0" lvl="0" indent="-179388" algn="l" defTabSz="914400" rtl="0" eaLnBrk="0" fontAlgn="auto" latinLnBrk="0" hangingPunct="0">
              <a:lnSpc>
                <a:spcPct val="1000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Inventory </a:t>
            </a:r>
          </a:p>
          <a:p>
            <a:pPr marL="179388" marR="0" lvl="0" indent="-179388" algn="l" defTabSz="914400" rtl="0" eaLnBrk="0" fontAlgn="auto" latinLnBrk="0" hangingPunct="0">
              <a:lnSpc>
                <a:spcPct val="100000"/>
              </a:lnSpc>
              <a:spcBef>
                <a:spcPts val="100"/>
              </a:spcBef>
              <a:spcAft>
                <a:spcPts val="100"/>
              </a:spcAft>
              <a:buClr>
                <a:prstClr val="black"/>
              </a:buClr>
              <a:buSzTx/>
              <a:buFontTx/>
              <a:buChar char="•"/>
              <a:tabLst/>
              <a:defRPr/>
            </a:pPr>
            <a:r>
              <a:rPr kumimoji="0" lang="en-GB" sz="1200" b="1" i="0" u="none" strike="noStrike" kern="1200" cap="none" spc="0" normalizeH="0" baseline="0" noProof="0" dirty="0" err="1">
                <a:ln>
                  <a:noFill/>
                </a:ln>
                <a:solidFill>
                  <a:prstClr val="black"/>
                </a:solidFill>
                <a:effectLst/>
                <a:uLnTx/>
                <a:uFillTx/>
                <a:ea typeface="+mn-ea"/>
                <a:cs typeface="Arial" pitchFamily="34" charset="0"/>
              </a:rPr>
              <a:t>Preservaton</a:t>
            </a:r>
            <a:r>
              <a:rPr kumimoji="0" lang="en-GB" sz="1200" b="1" i="0" u="none" strike="noStrike" kern="1200" cap="none" spc="0" normalizeH="0" baseline="0" noProof="0" dirty="0">
                <a:ln>
                  <a:noFill/>
                </a:ln>
                <a:solidFill>
                  <a:prstClr val="black"/>
                </a:solidFill>
                <a:effectLst/>
                <a:uLnTx/>
                <a:uFillTx/>
                <a:ea typeface="+mn-ea"/>
                <a:cs typeface="Arial" pitchFamily="34" charset="0"/>
              </a:rPr>
              <a:t>, </a:t>
            </a:r>
            <a:r>
              <a:rPr lang="en-GB" sz="1200" b="1" dirty="0">
                <a:solidFill>
                  <a:prstClr val="black"/>
                </a:solidFill>
                <a:cs typeface="Arial" pitchFamily="34" charset="0"/>
              </a:rPr>
              <a:t>p</a:t>
            </a:r>
            <a:r>
              <a:rPr kumimoji="0" lang="en-GB" sz="1200" b="1" i="0" u="none" strike="noStrike" kern="1200" cap="none" spc="0" normalizeH="0" baseline="0" noProof="0" dirty="0" err="1">
                <a:ln>
                  <a:noFill/>
                </a:ln>
                <a:solidFill>
                  <a:prstClr val="black"/>
                </a:solidFill>
                <a:effectLst/>
                <a:uLnTx/>
                <a:uFillTx/>
                <a:ea typeface="+mn-ea"/>
                <a:cs typeface="Arial" pitchFamily="34" charset="0"/>
              </a:rPr>
              <a:t>ackagin</a:t>
            </a:r>
            <a:r>
              <a:rPr lang="en-GB" sz="1200" b="1" dirty="0">
                <a:solidFill>
                  <a:prstClr val="black"/>
                </a:solidFill>
                <a:cs typeface="Arial" pitchFamily="34" charset="0"/>
              </a:rPr>
              <a:t>g, packing and marking </a:t>
            </a:r>
            <a:endParaRPr kumimoji="0" lang="en-GB" sz="1200" b="1" i="0" u="none" strike="noStrike" kern="1200" cap="none" spc="0" normalizeH="0" baseline="0" noProof="0" dirty="0">
              <a:ln>
                <a:noFill/>
              </a:ln>
              <a:solidFill>
                <a:prstClr val="black"/>
              </a:solidFill>
              <a:effectLst/>
              <a:uLnTx/>
              <a:uFillTx/>
              <a:ea typeface="+mn-ea"/>
              <a:cs typeface="Arial" pitchFamily="34" charset="0"/>
            </a:endParaRPr>
          </a:p>
        </p:txBody>
      </p:sp>
      <p:pic>
        <p:nvPicPr>
          <p:cNvPr id="16" name="Picture 11" descr="Various forms of transportation including air plane, van, 18 wheeler.">
            <a:extLst>
              <a:ext uri="{FF2B5EF4-FFF2-40B4-BE49-F238E27FC236}">
                <a16:creationId xmlns:a16="http://schemas.microsoft.com/office/drawing/2014/main" id="{545037DC-CA81-444A-B4B0-B536E768D390}"/>
              </a:ext>
            </a:extLst>
          </p:cNvPr>
          <p:cNvPicPr>
            <a:picLocks noChangeArrowheads="1"/>
          </p:cNvPicPr>
          <p:nvPr/>
        </p:nvPicPr>
        <p:blipFill rotWithShape="1">
          <a:blip r:embed="rId18" cstate="print">
            <a:extLst>
              <a:ext uri="{28A0092B-C50C-407E-A947-70E740481C1C}">
                <a14:useLocalDpi xmlns:a14="http://schemas.microsoft.com/office/drawing/2010/main"/>
              </a:ext>
            </a:extLst>
          </a:blip>
          <a:srcRect b="-1"/>
          <a:stretch/>
        </p:blipFill>
        <p:spPr bwMode="auto">
          <a:xfrm>
            <a:off x="3399624" y="1596615"/>
            <a:ext cx="2505456" cy="1588949"/>
          </a:xfrm>
          <a:prstGeom prst="rect">
            <a:avLst/>
          </a:prstGeom>
          <a:noFill/>
          <a:ln w="9525">
            <a:solidFill>
              <a:srgbClr val="002060"/>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5" name="transportation">
            <a:extLst>
              <a:ext uri="{FF2B5EF4-FFF2-40B4-BE49-F238E27FC236}">
                <a16:creationId xmlns:a16="http://schemas.microsoft.com/office/drawing/2014/main" id="{7E12170D-A175-4875-B3B7-BB4F9EA6E590}"/>
              </a:ext>
            </a:extLst>
          </p:cNvPr>
          <p:cNvSpPr>
            <a:spLocks noChangeArrowheads="1"/>
          </p:cNvSpPr>
          <p:nvPr>
            <p:custDataLst>
              <p:tags r:id="rId3"/>
            </p:custDataLst>
          </p:nvPr>
        </p:nvSpPr>
        <p:spPr bwMode="auto">
          <a:xfrm>
            <a:off x="3469875" y="2499395"/>
            <a:ext cx="2373808" cy="568435"/>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marL="0" marR="0" lvl="0" indent="0" algn="ctr" defTabSz="914400" rtl="0" eaLnBrk="0" fontAlgn="auto" latinLnBrk="0" hangingPunct="0">
              <a:lnSpc>
                <a:spcPts val="1700"/>
              </a:lnSpc>
              <a:spcBef>
                <a:spcPts val="100"/>
              </a:spcBef>
              <a:spcAft>
                <a:spcPts val="100"/>
              </a:spcAft>
              <a:buClr>
                <a:prstClr val="black"/>
              </a:buClr>
              <a:buSzTx/>
              <a:buFontTx/>
              <a:buNone/>
              <a:tabLst/>
              <a:defRPr/>
            </a:pPr>
            <a:r>
              <a:rPr kumimoji="0" lang="en-GB" sz="1400" b="1" i="0" strike="noStrike" kern="1200" cap="none" spc="0" normalizeH="0" baseline="0" noProof="0" dirty="0">
                <a:ln>
                  <a:noFill/>
                </a:ln>
                <a:solidFill>
                  <a:prstClr val="black"/>
                </a:solidFill>
                <a:effectLst/>
                <a:uLnTx/>
                <a:uFillTx/>
                <a:ea typeface="+mn-ea"/>
                <a:cs typeface="Arial" pitchFamily="34" charset="0"/>
              </a:rPr>
              <a:t>Transportation Planning</a:t>
            </a:r>
            <a:br>
              <a:rPr kumimoji="0" lang="en-GB" sz="1400" b="1" i="0" strike="noStrike" kern="1200" cap="none" spc="0" normalizeH="0" baseline="0" noProof="0" dirty="0">
                <a:ln>
                  <a:noFill/>
                </a:ln>
                <a:solidFill>
                  <a:prstClr val="black"/>
                </a:solidFill>
                <a:effectLst/>
                <a:uLnTx/>
                <a:uFillTx/>
                <a:ea typeface="+mn-ea"/>
                <a:cs typeface="Arial" pitchFamily="34" charset="0"/>
              </a:rPr>
            </a:br>
            <a:r>
              <a:rPr kumimoji="0" lang="en-GB" sz="1400" b="1" i="0" strike="noStrike" kern="1200" cap="none" spc="0" normalizeH="0" baseline="0" noProof="0" dirty="0">
                <a:ln>
                  <a:noFill/>
                </a:ln>
                <a:solidFill>
                  <a:prstClr val="black"/>
                </a:solidFill>
                <a:effectLst/>
                <a:uLnTx/>
                <a:uFillTx/>
                <a:ea typeface="+mn-ea"/>
                <a:cs typeface="Arial" pitchFamily="34" charset="0"/>
              </a:rPr>
              <a:t>&amp; Management</a:t>
            </a:r>
            <a:endParaRPr kumimoji="0" lang="en-GB" sz="1400" b="0" i="0" strike="noStrike" kern="1200" cap="none" spc="0" normalizeH="0" baseline="0" noProof="0" dirty="0">
              <a:ln>
                <a:noFill/>
              </a:ln>
              <a:solidFill>
                <a:prstClr val="black"/>
              </a:solidFill>
              <a:effectLst/>
              <a:uLnTx/>
              <a:uFillTx/>
              <a:ea typeface="+mn-ea"/>
              <a:cs typeface="Arial" pitchFamily="34" charset="0"/>
            </a:endParaRPr>
          </a:p>
        </p:txBody>
      </p:sp>
      <p:sp>
        <p:nvSpPr>
          <p:cNvPr id="20" name="Rectangle 17">
            <a:extLst>
              <a:ext uri="{FF2B5EF4-FFF2-40B4-BE49-F238E27FC236}">
                <a16:creationId xmlns:a16="http://schemas.microsoft.com/office/drawing/2014/main" id="{E99B2B96-0B17-4683-9A97-F77106A7309C}"/>
              </a:ext>
            </a:extLst>
          </p:cNvPr>
          <p:cNvSpPr>
            <a:spLocks noChangeArrowheads="1"/>
          </p:cNvSpPr>
          <p:nvPr>
            <p:custDataLst>
              <p:tags r:id="rId4"/>
            </p:custDataLst>
          </p:nvPr>
        </p:nvSpPr>
        <p:spPr bwMode="auto">
          <a:xfrm>
            <a:off x="3354064" y="3192937"/>
            <a:ext cx="2552447" cy="676379"/>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88" marR="0" lvl="0" indent="-179388" algn="l" defTabSz="914400" rtl="0" eaLnBrk="0" fontAlgn="auto" latinLnBrk="0" hangingPunct="0">
              <a:lnSpc>
                <a:spcPct val="1000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Coordination of transportation </a:t>
            </a:r>
            <a:r>
              <a:rPr lang="en-GB" sz="1200" b="1" dirty="0">
                <a:solidFill>
                  <a:prstClr val="black"/>
                </a:solidFill>
                <a:cs typeface="Arial" pitchFamily="34" charset="0"/>
              </a:rPr>
              <a:t>r</a:t>
            </a:r>
            <a:r>
              <a:rPr kumimoji="0" lang="en-GB" sz="1200" b="1" i="0" u="none" strike="noStrike" kern="1200" cap="none" spc="0" normalizeH="0" baseline="0" noProof="0" dirty="0" err="1">
                <a:ln>
                  <a:noFill/>
                </a:ln>
                <a:solidFill>
                  <a:prstClr val="black"/>
                </a:solidFill>
                <a:effectLst/>
                <a:uLnTx/>
                <a:uFillTx/>
                <a:ea typeface="+mn-ea"/>
                <a:cs typeface="Arial" pitchFamily="34" charset="0"/>
              </a:rPr>
              <a:t>equirements</a:t>
            </a:r>
            <a:r>
              <a:rPr kumimoji="0" lang="en-GB" sz="1200" b="1" i="0" u="none" strike="noStrike" kern="1200" cap="none" spc="0" normalizeH="0" baseline="0" noProof="0" dirty="0">
                <a:ln>
                  <a:noFill/>
                </a:ln>
                <a:solidFill>
                  <a:prstClr val="black"/>
                </a:solidFill>
                <a:effectLst/>
                <a:uLnTx/>
                <a:uFillTx/>
                <a:ea typeface="+mn-ea"/>
                <a:cs typeface="Arial" pitchFamily="34" charset="0"/>
              </a:rPr>
              <a:t> for DLA S&amp;D locations &amp; vendors</a:t>
            </a:r>
          </a:p>
        </p:txBody>
      </p:sp>
      <p:pic>
        <p:nvPicPr>
          <p:cNvPr id="18" name="Picture 17" descr="A group of civilian and military people sitting around a table during a meeting&#10;&#10;">
            <a:extLst>
              <a:ext uri="{FF2B5EF4-FFF2-40B4-BE49-F238E27FC236}">
                <a16:creationId xmlns:a16="http://schemas.microsoft.com/office/drawing/2014/main" id="{0791E6F5-BB01-4C54-9E3C-23F59ED4EA59}"/>
              </a:ext>
            </a:extLst>
          </p:cNvPr>
          <p:cNvPicPr>
            <a:picLocks/>
          </p:cNvPicPr>
          <p:nvPr/>
        </p:nvPicPr>
        <p:blipFill rotWithShape="1">
          <a:blip r:embed="rId19" cstate="print">
            <a:extLst>
              <a:ext uri="{28A0092B-C50C-407E-A947-70E740481C1C}">
                <a14:useLocalDpi xmlns:a14="http://schemas.microsoft.com/office/drawing/2010/main"/>
              </a:ext>
            </a:extLst>
          </a:blip>
          <a:srcRect r="-767"/>
          <a:stretch/>
        </p:blipFill>
        <p:spPr>
          <a:xfrm>
            <a:off x="6436894" y="1596614"/>
            <a:ext cx="2505456" cy="1588987"/>
          </a:xfrm>
          <a:prstGeom prst="rect">
            <a:avLst/>
          </a:prstGeom>
          <a:scene3d>
            <a:camera prst="orthographicFront"/>
            <a:lightRig rig="threePt" dir="t"/>
          </a:scene3d>
          <a:sp3d>
            <a:bevelT/>
          </a:sp3d>
        </p:spPr>
      </p:pic>
      <p:sp>
        <p:nvSpPr>
          <p:cNvPr id="26" name="customer service">
            <a:extLst>
              <a:ext uri="{FF2B5EF4-FFF2-40B4-BE49-F238E27FC236}">
                <a16:creationId xmlns:a16="http://schemas.microsoft.com/office/drawing/2014/main" id="{C72B04EE-A139-4CED-8889-B9899B0D4739}"/>
              </a:ext>
            </a:extLst>
          </p:cNvPr>
          <p:cNvSpPr>
            <a:spLocks noChangeArrowheads="1"/>
          </p:cNvSpPr>
          <p:nvPr>
            <p:custDataLst>
              <p:tags r:id="rId5"/>
            </p:custDataLst>
          </p:nvPr>
        </p:nvSpPr>
        <p:spPr bwMode="auto">
          <a:xfrm>
            <a:off x="6535037" y="2686999"/>
            <a:ext cx="2304163" cy="380831"/>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marL="0" marR="0" lvl="0" indent="0" algn="ctr" defTabSz="914400" rtl="0" eaLnBrk="0" fontAlgn="auto" latinLnBrk="0" hangingPunct="0">
              <a:lnSpc>
                <a:spcPts val="1700"/>
              </a:lnSpc>
              <a:spcBef>
                <a:spcPts val="100"/>
              </a:spcBef>
              <a:spcAft>
                <a:spcPts val="100"/>
              </a:spcAft>
              <a:buClr>
                <a:prstClr val="black"/>
              </a:buClr>
              <a:buSzTx/>
              <a:buFontTx/>
              <a:buNone/>
              <a:tabLst/>
              <a:defRPr/>
            </a:pPr>
            <a:r>
              <a:rPr kumimoji="0" lang="en-GB" sz="1400" b="1" i="0" strike="noStrike" kern="1200" cap="none" spc="0" normalizeH="0" baseline="0" noProof="0" dirty="0">
                <a:ln>
                  <a:noFill/>
                </a:ln>
                <a:solidFill>
                  <a:prstClr val="black"/>
                </a:solidFill>
                <a:effectLst/>
                <a:uLnTx/>
                <a:uFillTx/>
                <a:ea typeface="+mn-ea"/>
                <a:cs typeface="Arial" pitchFamily="34" charset="0"/>
              </a:rPr>
              <a:t>Customer Service</a:t>
            </a:r>
            <a:endParaRPr kumimoji="0" lang="en-GB" sz="1400" b="0" i="0" strike="noStrike" kern="1200" cap="none" spc="0" normalizeH="0" baseline="0" noProof="0" dirty="0">
              <a:ln>
                <a:noFill/>
              </a:ln>
              <a:solidFill>
                <a:prstClr val="black"/>
              </a:solidFill>
              <a:effectLst/>
              <a:uLnTx/>
              <a:uFillTx/>
              <a:ea typeface="+mn-ea"/>
              <a:cs typeface="Arial" pitchFamily="34" charset="0"/>
            </a:endParaRPr>
          </a:p>
        </p:txBody>
      </p:sp>
      <p:sp>
        <p:nvSpPr>
          <p:cNvPr id="22" name="Rectangle 16">
            <a:extLst>
              <a:ext uri="{FF2B5EF4-FFF2-40B4-BE49-F238E27FC236}">
                <a16:creationId xmlns:a16="http://schemas.microsoft.com/office/drawing/2014/main" id="{4EDD3A8B-B9D5-46F0-B651-D61DA9C34438}"/>
              </a:ext>
            </a:extLst>
          </p:cNvPr>
          <p:cNvSpPr>
            <a:spLocks noChangeArrowheads="1"/>
          </p:cNvSpPr>
          <p:nvPr>
            <p:custDataLst>
              <p:tags r:id="rId6"/>
            </p:custDataLst>
          </p:nvPr>
        </p:nvSpPr>
        <p:spPr bwMode="auto">
          <a:xfrm>
            <a:off x="6436893" y="3192938"/>
            <a:ext cx="2483815" cy="586005"/>
          </a:xfrm>
          <a:prstGeom prst="rect">
            <a:avLst/>
          </a:prstGeom>
          <a:solidFill>
            <a:schemeClr val="accent5">
              <a:lumMod val="20000"/>
              <a:lumOff val="80000"/>
              <a:alpha val="50000"/>
            </a:schemeClr>
          </a:solidFill>
          <a:ln w="6350">
            <a:noFill/>
            <a:miter lim="800000"/>
            <a:headEnd/>
            <a:tailEnd/>
          </a:ln>
          <a:effectLst/>
        </p:spPr>
        <p:txBody>
          <a:bodyPr lIns="72000" tIns="72000" rIns="72000" bIns="72000"/>
          <a:lstStyle/>
          <a:p>
            <a:pPr marL="179388" marR="0" lvl="0" indent="-179388" algn="l" defTabSz="914400" rtl="0" eaLnBrk="0" fontAlgn="auto" latinLnBrk="0" hangingPunct="0">
              <a:lnSpc>
                <a:spcPct val="100000"/>
              </a:lnSpc>
              <a:spcBef>
                <a:spcPts val="100"/>
              </a:spcBef>
              <a:spcAft>
                <a:spcPts val="100"/>
              </a:spcAft>
              <a:buClr>
                <a:prstClr val="black"/>
              </a:buClr>
              <a:buSzTx/>
              <a:buFontTx/>
              <a:buChar char="•"/>
              <a:tabLst/>
              <a:defRPr/>
            </a:pPr>
            <a:r>
              <a:rPr kumimoji="0" lang="en-AU" sz="1200" b="1" i="0" u="none" strike="noStrike" kern="1200" cap="none" spc="0" normalizeH="0" baseline="0" noProof="0" dirty="0">
                <a:ln>
                  <a:noFill/>
                </a:ln>
                <a:solidFill>
                  <a:prstClr val="black"/>
                </a:solidFill>
                <a:effectLst/>
                <a:uLnTx/>
                <a:uFillTx/>
                <a:ea typeface="+mn-ea"/>
                <a:cs typeface="Arial" pitchFamily="34" charset="0"/>
              </a:rPr>
              <a:t>Materiel movement </a:t>
            </a:r>
            <a:r>
              <a:rPr lang="en-AU" sz="1200" b="1" dirty="0">
                <a:solidFill>
                  <a:prstClr val="black"/>
                </a:solidFill>
                <a:cs typeface="Arial" pitchFamily="34" charset="0"/>
              </a:rPr>
              <a:t>t</a:t>
            </a:r>
            <a:r>
              <a:rPr kumimoji="0" lang="en-AU" sz="1200" b="1" i="0" u="none" strike="noStrike" kern="1200" cap="none" spc="0" normalizeH="0" baseline="0" noProof="0" dirty="0">
                <a:ln>
                  <a:noFill/>
                </a:ln>
                <a:solidFill>
                  <a:prstClr val="black"/>
                </a:solidFill>
                <a:effectLst/>
                <a:uLnTx/>
                <a:uFillTx/>
                <a:ea typeface="+mn-ea"/>
                <a:cs typeface="Arial" pitchFamily="34" charset="0"/>
              </a:rPr>
              <a:t>racking &amp; expediting </a:t>
            </a:r>
            <a:endParaRPr kumimoji="0" lang="en-AU" sz="1400" b="1" i="0" u="none" strike="noStrike" kern="1200" cap="none" spc="0" normalizeH="0" baseline="0" noProof="0" dirty="0">
              <a:ln>
                <a:noFill/>
              </a:ln>
              <a:solidFill>
                <a:prstClr val="black"/>
              </a:solidFill>
              <a:effectLst/>
              <a:uLnTx/>
              <a:uFillTx/>
              <a:ea typeface="+mn-ea"/>
              <a:cs typeface="Arial" pitchFamily="34" charset="0"/>
            </a:endParaRPr>
          </a:p>
          <a:p>
            <a:pPr marL="0" marR="0" lvl="0" indent="0" algn="l" defTabSz="914400" rtl="0" eaLnBrk="0" fontAlgn="auto" latinLnBrk="0" hangingPunct="0">
              <a:lnSpc>
                <a:spcPct val="100000"/>
              </a:lnSpc>
              <a:spcBef>
                <a:spcPts val="100"/>
              </a:spcBef>
              <a:spcAft>
                <a:spcPts val="100"/>
              </a:spcAft>
              <a:buClr>
                <a:prstClr val="black"/>
              </a:buClr>
              <a:buSzTx/>
              <a:buFontTx/>
              <a:buNone/>
              <a:tabLst/>
              <a:defRPr/>
            </a:pPr>
            <a:endParaRPr kumimoji="0" lang="en-AU" sz="1400" b="1" i="0" u="none" strike="noStrike" kern="1200" cap="none" spc="0" normalizeH="0" baseline="0" noProof="0" dirty="0">
              <a:ln>
                <a:noFill/>
              </a:ln>
              <a:solidFill>
                <a:prstClr val="black"/>
              </a:solidFill>
              <a:effectLst/>
              <a:uLnTx/>
              <a:uFillTx/>
              <a:latin typeface="Calibri"/>
              <a:ea typeface="+mn-ea"/>
              <a:cs typeface="Arial" pitchFamily="34" charset="0"/>
            </a:endParaRPr>
          </a:p>
        </p:txBody>
      </p:sp>
      <p:pic>
        <p:nvPicPr>
          <p:cNvPr id="15" name="Picture 9" descr="Cargo container being loaded onto Semi- Trailer.">
            <a:extLst>
              <a:ext uri="{FF2B5EF4-FFF2-40B4-BE49-F238E27FC236}">
                <a16:creationId xmlns:a16="http://schemas.microsoft.com/office/drawing/2014/main" id="{110285A0-ED47-4DA7-8796-D35DA73537DF}"/>
              </a:ext>
            </a:extLst>
          </p:cNvPr>
          <p:cNvPicPr>
            <a:picLocks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40715" y="4294952"/>
            <a:ext cx="2505457" cy="1591056"/>
          </a:xfrm>
          <a:prstGeom prst="rect">
            <a:avLst/>
          </a:prstGeom>
          <a:noFill/>
          <a:ln w="9525">
            <a:solidFill>
              <a:schemeClr val="tx1"/>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7" name="Rectangle 15">
            <a:extLst>
              <a:ext uri="{FF2B5EF4-FFF2-40B4-BE49-F238E27FC236}">
                <a16:creationId xmlns:a16="http://schemas.microsoft.com/office/drawing/2014/main" id="{1C18A69E-E887-4686-9208-7AC5B8E39B82}"/>
              </a:ext>
            </a:extLst>
          </p:cNvPr>
          <p:cNvSpPr>
            <a:spLocks noChangeArrowheads="1"/>
          </p:cNvSpPr>
          <p:nvPr>
            <p:custDataLst>
              <p:tags r:id="rId7"/>
            </p:custDataLst>
          </p:nvPr>
        </p:nvSpPr>
        <p:spPr bwMode="auto">
          <a:xfrm>
            <a:off x="411782" y="5221549"/>
            <a:ext cx="2367623" cy="550829"/>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marL="0" marR="0" lvl="0" indent="0" algn="ctr" defTabSz="914400" rtl="0" eaLnBrk="0" fontAlgn="auto" latinLnBrk="0" hangingPunct="0">
              <a:lnSpc>
                <a:spcPts val="1700"/>
              </a:lnSpc>
              <a:spcBef>
                <a:spcPts val="100"/>
              </a:spcBef>
              <a:spcAft>
                <a:spcPts val="100"/>
              </a:spcAft>
              <a:buClr>
                <a:prstClr val="black"/>
              </a:buClr>
              <a:buSzTx/>
              <a:buFontTx/>
              <a:buNone/>
              <a:tabLst/>
              <a:defRPr/>
            </a:pPr>
            <a:r>
              <a:rPr kumimoji="0" lang="en-GB" sz="1400" b="1" i="0" strike="noStrike" kern="1200" cap="none" spc="0" normalizeH="0" baseline="0" noProof="0" dirty="0">
                <a:ln>
                  <a:noFill/>
                </a:ln>
                <a:solidFill>
                  <a:prstClr val="black"/>
                </a:solidFill>
                <a:effectLst/>
                <a:uLnTx/>
                <a:uFillTx/>
                <a:ea typeface="+mn-ea"/>
                <a:cs typeface="Arial" pitchFamily="34" charset="0"/>
              </a:rPr>
              <a:t>Storage &amp; Distribution  Program Management</a:t>
            </a:r>
          </a:p>
          <a:p>
            <a:pPr marL="179388" marR="0" lvl="0" indent="-179388" algn="ctr" defTabSz="914400" rtl="0" eaLnBrk="0" fontAlgn="auto" latinLnBrk="0" hangingPunct="0">
              <a:lnSpc>
                <a:spcPts val="1700"/>
              </a:lnSpc>
              <a:spcBef>
                <a:spcPts val="100"/>
              </a:spcBef>
              <a:spcAft>
                <a:spcPts val="100"/>
              </a:spcAft>
              <a:buClr>
                <a:prstClr val="black"/>
              </a:buClr>
              <a:buSzTx/>
              <a:buFontTx/>
              <a:buChar char="•"/>
              <a:tabLst/>
              <a:defRPr/>
            </a:pPr>
            <a:endParaRPr kumimoji="0" lang="en-GB" sz="1400" b="0" i="0" u="none" strike="noStrike" kern="1200" cap="none" spc="0" normalizeH="0" baseline="0" noProof="0" dirty="0">
              <a:ln>
                <a:noFill/>
              </a:ln>
              <a:solidFill>
                <a:prstClr val="black"/>
              </a:solidFill>
              <a:effectLst/>
              <a:uLnTx/>
              <a:uFillTx/>
              <a:ea typeface="+mn-ea"/>
              <a:cs typeface="Arial" pitchFamily="34" charset="0"/>
            </a:endParaRPr>
          </a:p>
        </p:txBody>
      </p:sp>
      <p:pic>
        <p:nvPicPr>
          <p:cNvPr id="17" name="Picture 13" descr="Continental United States map showing national truck routes and traffic volumes.">
            <a:extLst>
              <a:ext uri="{FF2B5EF4-FFF2-40B4-BE49-F238E27FC236}">
                <a16:creationId xmlns:a16="http://schemas.microsoft.com/office/drawing/2014/main" id="{30481CDE-7BE2-4E85-A681-F7AF5FA866E7}"/>
              </a:ext>
            </a:extLst>
          </p:cNvPr>
          <p:cNvPicPr>
            <a:picLocks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6409942" y="4299814"/>
            <a:ext cx="2505457" cy="1586194"/>
          </a:xfrm>
          <a:prstGeom prst="rect">
            <a:avLst/>
          </a:prstGeom>
          <a:noFill/>
          <a:ln w="9525">
            <a:solidFill>
              <a:srgbClr val="002060"/>
            </a:solidFill>
            <a:miter lim="800000"/>
            <a:headEnd/>
            <a:tailEnd/>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8" name="Rectangle 16">
            <a:extLst>
              <a:ext uri="{FF2B5EF4-FFF2-40B4-BE49-F238E27FC236}">
                <a16:creationId xmlns:a16="http://schemas.microsoft.com/office/drawing/2014/main" id="{C95BD362-6340-4AAF-B106-525562AF528C}"/>
              </a:ext>
            </a:extLst>
          </p:cNvPr>
          <p:cNvSpPr>
            <a:spLocks noChangeArrowheads="1"/>
          </p:cNvSpPr>
          <p:nvPr>
            <p:custDataLst>
              <p:tags r:id="rId8"/>
            </p:custDataLst>
          </p:nvPr>
        </p:nvSpPr>
        <p:spPr bwMode="auto">
          <a:xfrm>
            <a:off x="6535036" y="5219183"/>
            <a:ext cx="2304163" cy="550829"/>
          </a:xfrm>
          <a:prstGeom prst="rect">
            <a:avLst/>
          </a:prstGeom>
          <a:solidFill>
            <a:schemeClr val="accent5">
              <a:lumMod val="20000"/>
              <a:lumOff val="80000"/>
              <a:alpha val="75496"/>
            </a:schemeClr>
          </a:solidFill>
          <a:ln w="6350">
            <a:noFill/>
            <a:miter lim="800000"/>
            <a:headEnd/>
            <a:tailEnd/>
          </a:ln>
          <a:effectLst/>
        </p:spPr>
        <p:txBody>
          <a:bodyPr lIns="72000" tIns="72000" rIns="72000" bIns="72000"/>
          <a:lstStyle/>
          <a:p>
            <a:pPr marL="0" marR="0" lvl="0" indent="0" algn="ctr" defTabSz="914400" rtl="0" eaLnBrk="0" fontAlgn="auto" latinLnBrk="0" hangingPunct="0">
              <a:lnSpc>
                <a:spcPts val="1700"/>
              </a:lnSpc>
              <a:spcBef>
                <a:spcPts val="100"/>
              </a:spcBef>
              <a:spcAft>
                <a:spcPts val="100"/>
              </a:spcAft>
              <a:buClr>
                <a:prstClr val="black"/>
              </a:buClr>
              <a:buSzTx/>
              <a:buFontTx/>
              <a:buNone/>
              <a:tabLst/>
              <a:defRPr/>
            </a:pPr>
            <a:r>
              <a:rPr kumimoji="0" lang="en-GB" sz="1400" b="1" i="0" strike="noStrike" kern="1200" cap="none" spc="0" normalizeH="0" baseline="0" noProof="0" dirty="0">
                <a:ln>
                  <a:noFill/>
                </a:ln>
                <a:solidFill>
                  <a:prstClr val="black"/>
                </a:solidFill>
                <a:effectLst/>
                <a:uLnTx/>
                <a:uFillTx/>
                <a:ea typeface="+mn-ea"/>
                <a:cs typeface="Arial" pitchFamily="34" charset="0"/>
              </a:rPr>
              <a:t>Logistics Planning &amp; Contingency Ops</a:t>
            </a:r>
          </a:p>
          <a:p>
            <a:pPr marL="0" marR="0" lvl="0" indent="0" algn="l" defTabSz="914400" rtl="0" eaLnBrk="0" fontAlgn="auto" latinLnBrk="0" hangingPunct="0">
              <a:lnSpc>
                <a:spcPts val="1700"/>
              </a:lnSpc>
              <a:spcBef>
                <a:spcPts val="100"/>
              </a:spcBef>
              <a:spcAft>
                <a:spcPts val="100"/>
              </a:spcAft>
              <a:buClr>
                <a:prstClr val="black"/>
              </a:buClr>
              <a:buSzTx/>
              <a:buFontTx/>
              <a:buNone/>
              <a:tabLst/>
              <a:defRPr/>
            </a:pPr>
            <a:endParaRPr kumimoji="0" lang="en-AU" sz="2000" b="0"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2" name="Locations">
            <a:extLst>
              <a:ext uri="{FF2B5EF4-FFF2-40B4-BE49-F238E27FC236}">
                <a16:creationId xmlns:a16="http://schemas.microsoft.com/office/drawing/2014/main" id="{AEBA2D85-CD5E-D8FF-1E3B-B3A487C4D2D3}"/>
              </a:ext>
            </a:extLst>
          </p:cNvPr>
          <p:cNvSpPr txBox="1"/>
          <p:nvPr/>
        </p:nvSpPr>
        <p:spPr>
          <a:xfrm>
            <a:off x="2936707" y="4082674"/>
            <a:ext cx="3349793" cy="369332"/>
          </a:xfrm>
          <a:prstGeom prst="rect">
            <a:avLst/>
          </a:prstGeom>
          <a:noFill/>
        </p:spPr>
        <p:txBody>
          <a:bodyPr wrap="square" rtlCol="0">
            <a:spAutoFit/>
          </a:bodyPr>
          <a:lstStyle/>
          <a:p>
            <a:pPr algn="ctr"/>
            <a:r>
              <a:rPr lang="en-US" b="1" i="1" spc="300" dirty="0">
                <a:latin typeface="Arial" panose="020B0604020202020204" pitchFamily="34" charset="0"/>
                <a:ea typeface="Calibri" panose="020F0502020204030204" pitchFamily="34" charset="0"/>
                <a:cs typeface="Arial" panose="020B0604020202020204" pitchFamily="34" charset="0"/>
              </a:rPr>
              <a:t>LOCATIONS</a:t>
            </a:r>
          </a:p>
        </p:txBody>
      </p:sp>
      <p:sp>
        <p:nvSpPr>
          <p:cNvPr id="30" name="States">
            <a:extLst>
              <a:ext uri="{FF2B5EF4-FFF2-40B4-BE49-F238E27FC236}">
                <a16:creationId xmlns:a16="http://schemas.microsoft.com/office/drawing/2014/main" id="{DBB03222-6E0B-CA82-8212-10F3FEBF8EF4}"/>
              </a:ext>
            </a:extLst>
          </p:cNvPr>
          <p:cNvSpPr txBox="1"/>
          <p:nvPr/>
        </p:nvSpPr>
        <p:spPr>
          <a:xfrm>
            <a:off x="2996076" y="4593951"/>
            <a:ext cx="1540916" cy="523220"/>
          </a:xfrm>
          <a:prstGeom prst="rect">
            <a:avLst/>
          </a:prstGeom>
          <a:noFill/>
        </p:spPr>
        <p:txBody>
          <a:bodyPr wrap="square" rtlCol="0">
            <a:spAutoFit/>
          </a:bodyPr>
          <a:lstStyle/>
          <a:p>
            <a:r>
              <a:rPr lang="en-US" sz="2800" b="1" dirty="0">
                <a:latin typeface="Arial" panose="020B0604020202020204" pitchFamily="34" charset="0"/>
                <a:ea typeface="Calibri" panose="020F0502020204030204" pitchFamily="34" charset="0"/>
                <a:cs typeface="Arial" panose="020B0604020202020204" pitchFamily="34" charset="0"/>
              </a:rPr>
              <a:t>20 </a:t>
            </a:r>
            <a:r>
              <a:rPr lang="en-US" sz="1050" b="1" dirty="0">
                <a:latin typeface="Arial" panose="020B0604020202020204" pitchFamily="34" charset="0"/>
                <a:ea typeface="Calibri" panose="020F0502020204030204" pitchFamily="34" charset="0"/>
                <a:cs typeface="Arial" panose="020B0604020202020204" pitchFamily="34" charset="0"/>
              </a:rPr>
              <a:t>STATES</a:t>
            </a:r>
          </a:p>
        </p:txBody>
      </p:sp>
      <p:grpSp>
        <p:nvGrpSpPr>
          <p:cNvPr id="4" name="distribution centers" descr="24 Distribution Centers">
            <a:extLst>
              <a:ext uri="{FF2B5EF4-FFF2-40B4-BE49-F238E27FC236}">
                <a16:creationId xmlns:a16="http://schemas.microsoft.com/office/drawing/2014/main" id="{F09C7EA5-C575-76DE-CC22-CA918711A80B}"/>
              </a:ext>
            </a:extLst>
          </p:cNvPr>
          <p:cNvGrpSpPr/>
          <p:nvPr/>
        </p:nvGrpSpPr>
        <p:grpSpPr>
          <a:xfrm>
            <a:off x="4441048" y="4593951"/>
            <a:ext cx="1834565" cy="523220"/>
            <a:chOff x="4441048" y="4793047"/>
            <a:chExt cx="1834565" cy="523220"/>
          </a:xfrm>
        </p:grpSpPr>
        <p:sp>
          <p:nvSpPr>
            <p:cNvPr id="31" name="TextBox 30">
              <a:extLst>
                <a:ext uri="{FF2B5EF4-FFF2-40B4-BE49-F238E27FC236}">
                  <a16:creationId xmlns:a16="http://schemas.microsoft.com/office/drawing/2014/main" id="{FC7094F5-CB1E-1FFB-E960-735FEC83773C}"/>
                </a:ext>
              </a:extLst>
            </p:cNvPr>
            <p:cNvSpPr txBox="1"/>
            <p:nvPr/>
          </p:nvSpPr>
          <p:spPr>
            <a:xfrm>
              <a:off x="4441048" y="4793047"/>
              <a:ext cx="726121" cy="523220"/>
            </a:xfrm>
            <a:prstGeom prst="rect">
              <a:avLst/>
            </a:prstGeom>
            <a:noFill/>
          </p:spPr>
          <p:txBody>
            <a:bodyPr wrap="square" rtlCol="0">
              <a:spAutoFit/>
            </a:bodyPr>
            <a:lstStyle/>
            <a:p>
              <a:pPr algn="ctr"/>
              <a:r>
                <a:rPr lang="en-US" sz="2800" b="1" dirty="0">
                  <a:latin typeface="Arial" panose="020B0604020202020204" pitchFamily="34" charset="0"/>
                  <a:ea typeface="Calibri" panose="020F0502020204030204" pitchFamily="34" charset="0"/>
                  <a:cs typeface="Arial" panose="020B0604020202020204" pitchFamily="34" charset="0"/>
                </a:rPr>
                <a:t>24</a:t>
              </a:r>
              <a:endParaRPr lang="en-US" sz="1200" b="1" dirty="0">
                <a:latin typeface="Arial" panose="020B0604020202020204" pitchFamily="34" charset="0"/>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4FD8BF0-18A6-6766-9993-8B7CF4D8B99A}"/>
                </a:ext>
              </a:extLst>
            </p:cNvPr>
            <p:cNvSpPr txBox="1"/>
            <p:nvPr/>
          </p:nvSpPr>
          <p:spPr>
            <a:xfrm>
              <a:off x="4988557" y="4861111"/>
              <a:ext cx="1287056" cy="415498"/>
            </a:xfrm>
            <a:prstGeom prst="rect">
              <a:avLst/>
            </a:prstGeom>
            <a:noFill/>
          </p:spPr>
          <p:txBody>
            <a:bodyPr wrap="square" rtlCol="0">
              <a:spAutoFit/>
            </a:bodyPr>
            <a:lstStyle/>
            <a:p>
              <a:r>
                <a:rPr lang="en-US" sz="1050" b="1" dirty="0">
                  <a:latin typeface="Arial" panose="020B0604020202020204" pitchFamily="34" charset="0"/>
                  <a:ea typeface="Calibri" panose="020F0502020204030204" pitchFamily="34" charset="0"/>
                  <a:cs typeface="Arial" panose="020B0604020202020204" pitchFamily="34" charset="0"/>
                </a:rPr>
                <a:t>DISTRIBUTION</a:t>
              </a:r>
            </a:p>
            <a:p>
              <a:r>
                <a:rPr lang="en-US" sz="1050" b="1" dirty="0">
                  <a:latin typeface="Arial" panose="020B0604020202020204" pitchFamily="34" charset="0"/>
                  <a:ea typeface="Calibri" panose="020F0502020204030204" pitchFamily="34" charset="0"/>
                  <a:cs typeface="Arial" panose="020B0604020202020204" pitchFamily="34" charset="0"/>
                </a:rPr>
                <a:t>CENTERS</a:t>
              </a:r>
            </a:p>
          </p:txBody>
        </p:sp>
      </p:grpSp>
      <p:sp>
        <p:nvSpPr>
          <p:cNvPr id="33" name="Countries">
            <a:extLst>
              <a:ext uri="{FF2B5EF4-FFF2-40B4-BE49-F238E27FC236}">
                <a16:creationId xmlns:a16="http://schemas.microsoft.com/office/drawing/2014/main" id="{DC45F4B0-F4E8-F56B-E4A8-1AD88161D4F8}"/>
              </a:ext>
            </a:extLst>
          </p:cNvPr>
          <p:cNvSpPr txBox="1"/>
          <p:nvPr/>
        </p:nvSpPr>
        <p:spPr>
          <a:xfrm>
            <a:off x="3185654" y="5064500"/>
            <a:ext cx="1416106" cy="523220"/>
          </a:xfrm>
          <a:prstGeom prst="rect">
            <a:avLst/>
          </a:prstGeom>
          <a:noFill/>
        </p:spPr>
        <p:txBody>
          <a:bodyPr wrap="square" rtlCol="0">
            <a:spAutoFit/>
          </a:bodyPr>
          <a:lstStyle/>
          <a:p>
            <a:r>
              <a:rPr lang="en-US" sz="2800" b="1" dirty="0">
                <a:latin typeface="Arial" panose="020B0604020202020204" pitchFamily="34" charset="0"/>
                <a:ea typeface="Calibri" panose="020F0502020204030204" pitchFamily="34" charset="0"/>
                <a:cs typeface="Arial" panose="020B0604020202020204" pitchFamily="34" charset="0"/>
              </a:rPr>
              <a:t>7 </a:t>
            </a:r>
            <a:r>
              <a:rPr lang="en-US" sz="1050" b="1" dirty="0">
                <a:latin typeface="Arial" panose="020B0604020202020204" pitchFamily="34" charset="0"/>
                <a:ea typeface="Calibri" panose="020F0502020204030204" pitchFamily="34" charset="0"/>
                <a:cs typeface="Arial" panose="020B0604020202020204" pitchFamily="34" charset="0"/>
              </a:rPr>
              <a:t>COUNTRIES</a:t>
            </a:r>
          </a:p>
        </p:txBody>
      </p:sp>
      <p:grpSp>
        <p:nvGrpSpPr>
          <p:cNvPr id="7" name="other locations" descr="41 Other Locations">
            <a:extLst>
              <a:ext uri="{FF2B5EF4-FFF2-40B4-BE49-F238E27FC236}">
                <a16:creationId xmlns:a16="http://schemas.microsoft.com/office/drawing/2014/main" id="{BAB94DB4-0245-FA7E-72C7-A3F67EF65171}"/>
              </a:ext>
            </a:extLst>
          </p:cNvPr>
          <p:cNvGrpSpPr/>
          <p:nvPr/>
        </p:nvGrpSpPr>
        <p:grpSpPr>
          <a:xfrm>
            <a:off x="4441048" y="5065900"/>
            <a:ext cx="1834565" cy="523220"/>
            <a:chOff x="4441048" y="5264996"/>
            <a:chExt cx="1834565" cy="523220"/>
          </a:xfrm>
        </p:grpSpPr>
        <p:sp>
          <p:nvSpPr>
            <p:cNvPr id="34" name="TextBox 33">
              <a:extLst>
                <a:ext uri="{FF2B5EF4-FFF2-40B4-BE49-F238E27FC236}">
                  <a16:creationId xmlns:a16="http://schemas.microsoft.com/office/drawing/2014/main" id="{A0A4D379-895A-6C9C-0BA5-CAFD983D0CD6}"/>
                </a:ext>
              </a:extLst>
            </p:cNvPr>
            <p:cNvSpPr txBox="1"/>
            <p:nvPr/>
          </p:nvSpPr>
          <p:spPr>
            <a:xfrm>
              <a:off x="4441048" y="5264996"/>
              <a:ext cx="726121" cy="523220"/>
            </a:xfrm>
            <a:prstGeom prst="rect">
              <a:avLst/>
            </a:prstGeom>
            <a:noFill/>
          </p:spPr>
          <p:txBody>
            <a:bodyPr wrap="square" rtlCol="0">
              <a:spAutoFit/>
            </a:bodyPr>
            <a:lstStyle/>
            <a:p>
              <a:pPr algn="ctr"/>
              <a:r>
                <a:rPr lang="en-US" sz="2800" b="1" dirty="0">
                  <a:latin typeface="Arial" panose="020B0604020202020204" pitchFamily="34" charset="0"/>
                  <a:ea typeface="Calibri" panose="020F0502020204030204" pitchFamily="34" charset="0"/>
                  <a:cs typeface="Arial" panose="020B0604020202020204" pitchFamily="34" charset="0"/>
                </a:rPr>
                <a:t>41</a:t>
              </a:r>
              <a:endParaRPr lang="en-US" sz="1200" b="1" dirty="0">
                <a:latin typeface="Arial" panose="020B0604020202020204" pitchFamily="34" charset="0"/>
                <a:ea typeface="Calibri" panose="020F050202020403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D09F733-62A4-5049-95F0-EFC6340091B4}"/>
                </a:ext>
              </a:extLst>
            </p:cNvPr>
            <p:cNvSpPr txBox="1"/>
            <p:nvPr/>
          </p:nvSpPr>
          <p:spPr>
            <a:xfrm>
              <a:off x="4988557" y="5313396"/>
              <a:ext cx="1287056" cy="415498"/>
            </a:xfrm>
            <a:prstGeom prst="rect">
              <a:avLst/>
            </a:prstGeom>
            <a:noFill/>
          </p:spPr>
          <p:txBody>
            <a:bodyPr wrap="square" rtlCol="0">
              <a:spAutoFit/>
            </a:bodyPr>
            <a:lstStyle/>
            <a:p>
              <a:r>
                <a:rPr lang="en-US" sz="1050" b="1" dirty="0">
                  <a:latin typeface="Arial" panose="020B0604020202020204" pitchFamily="34" charset="0"/>
                  <a:ea typeface="Calibri" panose="020F0502020204030204" pitchFamily="34" charset="0"/>
                  <a:cs typeface="Arial" panose="020B0604020202020204" pitchFamily="34" charset="0"/>
                </a:rPr>
                <a:t>OTHER LOCATIONS</a:t>
              </a:r>
            </a:p>
          </p:txBody>
        </p:sp>
      </p:grpSp>
      <p:sp>
        <p:nvSpPr>
          <p:cNvPr id="21" name="Rectangle 15">
            <a:extLst>
              <a:ext uri="{FF2B5EF4-FFF2-40B4-BE49-F238E27FC236}">
                <a16:creationId xmlns:a16="http://schemas.microsoft.com/office/drawing/2014/main" id="{20D27036-E20D-4465-A0F0-3E2CECDF5001}"/>
              </a:ext>
            </a:extLst>
          </p:cNvPr>
          <p:cNvSpPr>
            <a:spLocks noChangeArrowheads="1"/>
          </p:cNvSpPr>
          <p:nvPr>
            <p:custDataLst>
              <p:tags r:id="rId9"/>
            </p:custDataLst>
          </p:nvPr>
        </p:nvSpPr>
        <p:spPr bwMode="auto">
          <a:xfrm>
            <a:off x="1" y="5918658"/>
            <a:ext cx="4385211" cy="487885"/>
          </a:xfrm>
          <a:prstGeom prst="rect">
            <a:avLst/>
          </a:prstGeom>
          <a:solidFill>
            <a:schemeClr val="accent5">
              <a:lumMod val="20000"/>
              <a:lumOff val="80000"/>
              <a:alpha val="50000"/>
            </a:schemeClr>
          </a:solidFill>
          <a:ln w="6350">
            <a:noFill/>
            <a:miter lim="800000"/>
            <a:headEnd/>
            <a:tailEnd/>
          </a:ln>
          <a:effectLst/>
        </p:spPr>
        <p:txBody>
          <a:bodyPr lIns="72000" tIns="72000" rIns="72000" bIns="72000" numCol="3"/>
          <a:lstStyle/>
          <a:p>
            <a:pPr marL="179388" marR="0" lvl="0" indent="-179388" algn="ctr"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Performance</a:t>
            </a:r>
          </a:p>
          <a:p>
            <a:pPr marL="179388" marR="0" lvl="0" indent="-179388" algn="ctr"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Acquisition </a:t>
            </a:r>
          </a:p>
          <a:p>
            <a:pPr marL="179388" marR="0" lvl="0" indent="-179388" algn="ctr"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Infrastructure</a:t>
            </a:r>
          </a:p>
          <a:p>
            <a:pPr marL="179388" marR="0" lvl="0" indent="-179388" algn="ctr"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Equipment </a:t>
            </a:r>
          </a:p>
          <a:p>
            <a:pPr marL="179388" marR="0" lvl="0" indent="-179388" algn="ctr"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Safety</a:t>
            </a:r>
          </a:p>
          <a:p>
            <a:pPr marL="179388" marR="0" lvl="0" indent="-179388" algn="ctr"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Compliance</a:t>
            </a:r>
          </a:p>
        </p:txBody>
      </p:sp>
      <p:sp>
        <p:nvSpPr>
          <p:cNvPr id="23" name="Rectangle 16">
            <a:extLst>
              <a:ext uri="{FF2B5EF4-FFF2-40B4-BE49-F238E27FC236}">
                <a16:creationId xmlns:a16="http://schemas.microsoft.com/office/drawing/2014/main" id="{2F12CC6C-6E20-4B2F-8DD3-FE7664CED389}"/>
              </a:ext>
            </a:extLst>
          </p:cNvPr>
          <p:cNvSpPr>
            <a:spLocks noChangeArrowheads="1"/>
          </p:cNvSpPr>
          <p:nvPr>
            <p:custDataLst>
              <p:tags r:id="rId10"/>
            </p:custDataLst>
          </p:nvPr>
        </p:nvSpPr>
        <p:spPr bwMode="auto">
          <a:xfrm>
            <a:off x="4385212" y="5905500"/>
            <a:ext cx="4752481" cy="501043"/>
          </a:xfrm>
          <a:prstGeom prst="rect">
            <a:avLst/>
          </a:prstGeom>
          <a:solidFill>
            <a:schemeClr val="accent5">
              <a:lumMod val="20000"/>
              <a:lumOff val="80000"/>
              <a:alpha val="50000"/>
            </a:schemeClr>
          </a:solidFill>
          <a:ln w="6350">
            <a:noFill/>
            <a:miter lim="800000"/>
            <a:headEnd/>
            <a:tailEnd/>
          </a:ln>
          <a:effectLst/>
        </p:spPr>
        <p:txBody>
          <a:bodyPr lIns="72000" tIns="72000" rIns="72000" bIns="72000" numCol="2"/>
          <a:lstStyle/>
          <a:p>
            <a:pPr marL="179388" marR="0" lvl="0" indent="-179388" algn="l"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Deployable Distribution Center</a:t>
            </a:r>
          </a:p>
          <a:p>
            <a:pPr marL="179388" marR="0" lvl="0" indent="-179388" algn="l" defTabSz="914400" rtl="0" eaLnBrk="0" fontAlgn="auto" latinLnBrk="0" hangingPunct="0">
              <a:lnSpc>
                <a:spcPts val="1200"/>
              </a:lnSpc>
              <a:spcBef>
                <a:spcPts val="100"/>
              </a:spcBef>
              <a:spcAft>
                <a:spcPts val="100"/>
              </a:spcAft>
              <a:buClr>
                <a:prstClr val="black"/>
              </a:buClr>
              <a:buSzTx/>
              <a:buFontTx/>
              <a:buChar char="•"/>
              <a:tabLst/>
              <a:defRPr/>
            </a:pPr>
            <a:r>
              <a:rPr kumimoji="0" lang="en-GB" sz="1200" b="1" i="0" u="none" strike="noStrike" kern="1200" cap="none" spc="0" normalizeH="0" baseline="0" noProof="0" dirty="0">
                <a:ln>
                  <a:noFill/>
                </a:ln>
                <a:solidFill>
                  <a:prstClr val="black"/>
                </a:solidFill>
                <a:effectLst/>
                <a:uLnTx/>
                <a:uFillTx/>
                <a:ea typeface="+mn-ea"/>
                <a:cs typeface="Arial" pitchFamily="34" charset="0"/>
              </a:rPr>
              <a:t>Contingency S&amp;D Contracts</a:t>
            </a:r>
          </a:p>
          <a:p>
            <a:pPr marL="0" marR="0" lvl="0" indent="0" algn="l" defTabSz="914400" rtl="0" eaLnBrk="0" fontAlgn="auto" latinLnBrk="0" hangingPunct="0">
              <a:lnSpc>
                <a:spcPts val="1200"/>
              </a:lnSpc>
              <a:spcBef>
                <a:spcPts val="100"/>
              </a:spcBef>
              <a:spcAft>
                <a:spcPts val="100"/>
              </a:spcAft>
              <a:buClr>
                <a:prstClr val="black"/>
              </a:buClr>
              <a:buSzTx/>
              <a:buFontTx/>
              <a:buNone/>
              <a:tabLst/>
              <a:defRPr/>
            </a:pPr>
            <a:endParaRPr kumimoji="0" lang="en-AU" sz="1200" b="1" i="0" u="none" strike="noStrike" kern="1200" cap="none" spc="0" normalizeH="0" baseline="0" noProof="0" dirty="0">
              <a:ln>
                <a:noFill/>
              </a:ln>
              <a:solidFill>
                <a:prstClr val="black"/>
              </a:solidFill>
              <a:effectLst/>
              <a:uLnTx/>
              <a:uFillTx/>
              <a:ea typeface="+mn-ea"/>
              <a:cs typeface="Arial" pitchFamily="34" charset="0"/>
            </a:endParaRPr>
          </a:p>
          <a:p>
            <a:pPr marL="179388" marR="0" lvl="0" indent="-179388" algn="l" defTabSz="914400" rtl="0" eaLnBrk="0" fontAlgn="auto" latinLnBrk="0" hangingPunct="0">
              <a:lnSpc>
                <a:spcPts val="1200"/>
              </a:lnSpc>
              <a:spcBef>
                <a:spcPts val="100"/>
              </a:spcBef>
              <a:spcAft>
                <a:spcPts val="100"/>
              </a:spcAft>
              <a:buClr>
                <a:prstClr val="black"/>
              </a:buClr>
              <a:buSzTx/>
              <a:buFontTx/>
              <a:buChar char="•"/>
              <a:tabLst/>
              <a:defRPr/>
            </a:pPr>
            <a:r>
              <a:rPr kumimoji="0" lang="en-AU" sz="1200" b="1" i="0" u="none" strike="noStrike" kern="1200" cap="none" spc="0" normalizeH="0" baseline="0" noProof="0" dirty="0">
                <a:ln>
                  <a:noFill/>
                </a:ln>
                <a:solidFill>
                  <a:prstClr val="black"/>
                </a:solidFill>
                <a:effectLst/>
                <a:uLnTx/>
                <a:uFillTx/>
                <a:ea typeface="+mn-ea"/>
                <a:cs typeface="Arial" pitchFamily="34" charset="0"/>
              </a:rPr>
              <a:t>Flexible support for surge needs</a:t>
            </a:r>
          </a:p>
          <a:p>
            <a:pPr marL="179388" marR="0" lvl="0" indent="-179388" algn="l" defTabSz="914400" rtl="0" eaLnBrk="0" fontAlgn="auto" latinLnBrk="0" hangingPunct="0">
              <a:lnSpc>
                <a:spcPts val="1200"/>
              </a:lnSpc>
              <a:spcBef>
                <a:spcPts val="100"/>
              </a:spcBef>
              <a:spcAft>
                <a:spcPts val="100"/>
              </a:spcAft>
              <a:buClr>
                <a:prstClr val="black"/>
              </a:buClr>
              <a:buSzTx/>
              <a:buFontTx/>
              <a:buChar char="•"/>
              <a:tabLst/>
              <a:defRPr/>
            </a:pPr>
            <a:r>
              <a:rPr kumimoji="0" lang="en-AU" sz="1200" b="1" i="0" u="none" strike="noStrike" kern="1200" cap="none" spc="0" normalizeH="0" baseline="0" noProof="0" dirty="0">
                <a:ln>
                  <a:noFill/>
                </a:ln>
                <a:solidFill>
                  <a:prstClr val="black"/>
                </a:solidFill>
                <a:effectLst/>
                <a:uLnTx/>
                <a:uFillTx/>
                <a:ea typeface="+mn-ea"/>
                <a:cs typeface="Arial" pitchFamily="34" charset="0"/>
              </a:rPr>
              <a:t>Fluid Workforce</a:t>
            </a:r>
          </a:p>
          <a:p>
            <a:pPr marL="0" marR="0" lvl="0" indent="0" algn="l" defTabSz="914400" rtl="0" eaLnBrk="0" fontAlgn="auto" latinLnBrk="0" hangingPunct="0">
              <a:lnSpc>
                <a:spcPct val="100000"/>
              </a:lnSpc>
              <a:spcBef>
                <a:spcPts val="100"/>
              </a:spcBef>
              <a:spcAft>
                <a:spcPts val="100"/>
              </a:spcAft>
              <a:buClr>
                <a:prstClr val="black"/>
              </a:buClr>
              <a:buSzTx/>
              <a:buFontTx/>
              <a:buNone/>
              <a:tabLst/>
              <a:defRPr/>
            </a:pPr>
            <a:endParaRPr kumimoji="0" lang="en-AU" sz="1400" b="1" i="0" u="none" strike="noStrike" kern="1200" cap="none" spc="0" normalizeH="0" baseline="0" noProof="0" dirty="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912934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86E6A-2926-EC47-A10E-3C7140159A77}"/>
              </a:ext>
            </a:extLst>
          </p:cNvPr>
          <p:cNvSpPr>
            <a:spLocks noGrp="1"/>
          </p:cNvSpPr>
          <p:nvPr>
            <p:ph type="title"/>
          </p:nvPr>
        </p:nvSpPr>
        <p:spPr>
          <a:xfrm>
            <a:off x="3764280" y="380488"/>
            <a:ext cx="5029200" cy="822960"/>
          </a:xfrm>
        </p:spPr>
        <p:txBody>
          <a:bodyPr/>
          <a:lstStyle/>
          <a:p>
            <a:pPr>
              <a:lnSpc>
                <a:spcPts val="2480"/>
              </a:lnSpc>
            </a:pPr>
            <a:r>
              <a:rPr lang="en-US" altLang="en-US" spc="-100" dirty="0">
                <a:solidFill>
                  <a:srgbClr val="002060"/>
                </a:solidFill>
                <a:cs typeface="Times New Roman" panose="02020603050405020304" pitchFamily="18" charset="0"/>
              </a:rPr>
              <a:t>DLA Disposition Services </a:t>
            </a:r>
            <a:br>
              <a:rPr lang="en-US" altLang="en-US" spc="-100" dirty="0">
                <a:solidFill>
                  <a:srgbClr val="002060"/>
                </a:solidFill>
                <a:cs typeface="Times New Roman" panose="02020603050405020304" pitchFamily="18" charset="0"/>
              </a:rPr>
            </a:br>
            <a:r>
              <a:rPr lang="en-US" altLang="en-US" spc="-100" dirty="0">
                <a:solidFill>
                  <a:srgbClr val="002060"/>
                </a:solidFill>
                <a:cs typeface="Times New Roman" panose="02020603050405020304" pitchFamily="18" charset="0"/>
              </a:rPr>
              <a:t>Battle Creek, MI</a:t>
            </a:r>
            <a:endParaRPr lang="en-US" dirty="0"/>
          </a:p>
        </p:txBody>
      </p:sp>
      <p:sp>
        <p:nvSpPr>
          <p:cNvPr id="9" name="TextBox 8">
            <a:extLst>
              <a:ext uri="{FF2B5EF4-FFF2-40B4-BE49-F238E27FC236}">
                <a16:creationId xmlns:a16="http://schemas.microsoft.com/office/drawing/2014/main" id="{E37C2505-9547-4CAE-AD0E-0EB039B469DE}"/>
              </a:ext>
            </a:extLst>
          </p:cNvPr>
          <p:cNvSpPr txBox="1"/>
          <p:nvPr/>
        </p:nvSpPr>
        <p:spPr>
          <a:xfrm>
            <a:off x="214312" y="1177450"/>
            <a:ext cx="8455025" cy="400110"/>
          </a:xfrm>
          <a:prstGeom prst="rect">
            <a:avLst/>
          </a:prstGeom>
          <a:noFill/>
        </p:spPr>
        <p:txBody>
          <a:bodyPr wrap="square" rtlCol="0">
            <a:spAutoFit/>
          </a:bodyPr>
          <a:lstStyle/>
          <a:p>
            <a:pPr algn="ctr"/>
            <a:r>
              <a:rPr lang="en-US" sz="2000" b="1" dirty="0">
                <a:cs typeface="Times New Roman" panose="02020603050405020304" pitchFamily="18" charset="0"/>
              </a:rPr>
              <a:t>Provides worldwide reverse logistics solutions</a:t>
            </a:r>
          </a:p>
        </p:txBody>
      </p:sp>
      <p:sp>
        <p:nvSpPr>
          <p:cNvPr id="7" name="TextBox 7">
            <a:extLst>
              <a:ext uri="{FF2B5EF4-FFF2-40B4-BE49-F238E27FC236}">
                <a16:creationId xmlns:a16="http://schemas.microsoft.com/office/drawing/2014/main" id="{5D19223D-BA86-481C-92D0-EFBDBA0E7BF9}"/>
              </a:ext>
            </a:extLst>
          </p:cNvPr>
          <p:cNvSpPr txBox="1">
            <a:spLocks noChangeArrowheads="1"/>
          </p:cNvSpPr>
          <p:nvPr/>
        </p:nvSpPr>
        <p:spPr bwMode="auto">
          <a:xfrm>
            <a:off x="258383" y="1655993"/>
            <a:ext cx="4453673" cy="2354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73038" indent="-173038" eaLnBrk="0" hangingPunct="0">
              <a:tabLst>
                <a:tab pos="401638" algn="l"/>
              </a:tabLst>
              <a:defRPr>
                <a:solidFill>
                  <a:schemeClr val="tx1"/>
                </a:solidFill>
                <a:latin typeface="Arial" pitchFamily="34" charset="0"/>
              </a:defRPr>
            </a:lvl1pPr>
            <a:lvl2pPr marL="742950" indent="-285750" eaLnBrk="0" hangingPunct="0">
              <a:tabLst>
                <a:tab pos="401638" algn="l"/>
              </a:tabLst>
              <a:defRPr>
                <a:solidFill>
                  <a:schemeClr val="tx1"/>
                </a:solidFill>
                <a:latin typeface="Arial" pitchFamily="34" charset="0"/>
              </a:defRPr>
            </a:lvl2pPr>
            <a:lvl3pPr marL="1143000" indent="-228600" eaLnBrk="0" hangingPunct="0">
              <a:tabLst>
                <a:tab pos="401638" algn="l"/>
              </a:tabLst>
              <a:defRPr>
                <a:solidFill>
                  <a:schemeClr val="tx1"/>
                </a:solidFill>
                <a:latin typeface="Arial" pitchFamily="34" charset="0"/>
              </a:defRPr>
            </a:lvl3pPr>
            <a:lvl4pPr marL="1600200" indent="-228600" eaLnBrk="0" hangingPunct="0">
              <a:tabLst>
                <a:tab pos="401638" algn="l"/>
              </a:tabLst>
              <a:defRPr>
                <a:solidFill>
                  <a:schemeClr val="tx1"/>
                </a:solidFill>
                <a:latin typeface="Arial" pitchFamily="34" charset="0"/>
              </a:defRPr>
            </a:lvl4pPr>
            <a:lvl5pPr marL="2057400" indent="-228600" eaLnBrk="0" hangingPunct="0">
              <a:tabLst>
                <a:tab pos="401638" algn="l"/>
              </a:tabLst>
              <a:defRPr>
                <a:solidFill>
                  <a:schemeClr val="tx1"/>
                </a:solidFill>
                <a:latin typeface="Arial" pitchFamily="34" charset="0"/>
              </a:defRPr>
            </a:lvl5pPr>
            <a:lvl6pPr marL="2514600" indent="-228600" eaLnBrk="0" fontAlgn="base" hangingPunct="0">
              <a:spcBef>
                <a:spcPct val="0"/>
              </a:spcBef>
              <a:spcAft>
                <a:spcPct val="0"/>
              </a:spcAft>
              <a:tabLst>
                <a:tab pos="401638" algn="l"/>
              </a:tabLst>
              <a:defRPr>
                <a:solidFill>
                  <a:schemeClr val="tx1"/>
                </a:solidFill>
                <a:latin typeface="Arial" pitchFamily="34" charset="0"/>
              </a:defRPr>
            </a:lvl6pPr>
            <a:lvl7pPr marL="2971800" indent="-228600" eaLnBrk="0" fontAlgn="base" hangingPunct="0">
              <a:spcBef>
                <a:spcPct val="0"/>
              </a:spcBef>
              <a:spcAft>
                <a:spcPct val="0"/>
              </a:spcAft>
              <a:tabLst>
                <a:tab pos="401638" algn="l"/>
              </a:tabLst>
              <a:defRPr>
                <a:solidFill>
                  <a:schemeClr val="tx1"/>
                </a:solidFill>
                <a:latin typeface="Arial" pitchFamily="34" charset="0"/>
              </a:defRPr>
            </a:lvl7pPr>
            <a:lvl8pPr marL="3429000" indent="-228600" eaLnBrk="0" fontAlgn="base" hangingPunct="0">
              <a:spcBef>
                <a:spcPct val="0"/>
              </a:spcBef>
              <a:spcAft>
                <a:spcPct val="0"/>
              </a:spcAft>
              <a:tabLst>
                <a:tab pos="401638" algn="l"/>
              </a:tabLst>
              <a:defRPr>
                <a:solidFill>
                  <a:schemeClr val="tx1"/>
                </a:solidFill>
                <a:latin typeface="Arial" pitchFamily="34" charset="0"/>
              </a:defRPr>
            </a:lvl8pPr>
            <a:lvl9pPr marL="3886200" indent="-228600" eaLnBrk="0" fontAlgn="base" hangingPunct="0">
              <a:spcBef>
                <a:spcPct val="0"/>
              </a:spcBef>
              <a:spcAft>
                <a:spcPct val="0"/>
              </a:spcAft>
              <a:tabLst>
                <a:tab pos="401638" algn="l"/>
              </a:tabLst>
              <a:defRPr>
                <a:solidFill>
                  <a:schemeClr val="tx1"/>
                </a:solidFill>
                <a:latin typeface="Arial" pitchFamily="34" charset="0"/>
              </a:defRPr>
            </a:lvl9pPr>
          </a:lstStyle>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Reutilization </a:t>
            </a:r>
            <a:br>
              <a:rPr lang="en-US" altLang="en-US" sz="2200" dirty="0">
                <a:solidFill>
                  <a:srgbClr val="000000"/>
                </a:solidFill>
                <a:latin typeface="+mn-lt"/>
                <a:cs typeface="Times New Roman" panose="02020603050405020304" pitchFamily="18" charset="0"/>
              </a:rPr>
            </a:br>
            <a:r>
              <a:rPr lang="en-US" altLang="en-US" sz="2200" dirty="0">
                <a:solidFill>
                  <a:srgbClr val="000000"/>
                </a:solidFill>
                <a:latin typeface="+mn-lt"/>
                <a:cs typeface="Times New Roman" panose="02020603050405020304" pitchFamily="18" charset="0"/>
              </a:rPr>
              <a:t>(military services and DOD) </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Special programs</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Transfer (to federal agencies)</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Donation </a:t>
            </a:r>
            <a:br>
              <a:rPr lang="en-US" altLang="en-US" sz="2200" dirty="0">
                <a:solidFill>
                  <a:srgbClr val="000000"/>
                </a:solidFill>
                <a:latin typeface="+mn-lt"/>
                <a:cs typeface="Times New Roman" panose="02020603050405020304" pitchFamily="18" charset="0"/>
              </a:rPr>
            </a:br>
            <a:r>
              <a:rPr lang="en-US" altLang="en-US" sz="2200" dirty="0">
                <a:solidFill>
                  <a:srgbClr val="000000"/>
                </a:solidFill>
                <a:latin typeface="+mn-lt"/>
                <a:cs typeface="Times New Roman" panose="02020603050405020304" pitchFamily="18" charset="0"/>
              </a:rPr>
              <a:t>(to state and local agencies)</a:t>
            </a:r>
          </a:p>
        </p:txBody>
      </p:sp>
      <p:sp>
        <p:nvSpPr>
          <p:cNvPr id="8" name="TextBox 7">
            <a:extLst>
              <a:ext uri="{FF2B5EF4-FFF2-40B4-BE49-F238E27FC236}">
                <a16:creationId xmlns:a16="http://schemas.microsoft.com/office/drawing/2014/main" id="{DA9468C5-0409-4D5E-9C12-4069A20CFC5A}"/>
              </a:ext>
            </a:extLst>
          </p:cNvPr>
          <p:cNvSpPr txBox="1">
            <a:spLocks noChangeArrowheads="1"/>
          </p:cNvSpPr>
          <p:nvPr/>
        </p:nvSpPr>
        <p:spPr bwMode="auto">
          <a:xfrm>
            <a:off x="4587763" y="1586439"/>
            <a:ext cx="4360923" cy="2431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73038" indent="-173038" eaLnBrk="0" hangingPunct="0">
              <a:tabLst>
                <a:tab pos="401638" algn="l"/>
              </a:tabLst>
              <a:defRPr>
                <a:solidFill>
                  <a:schemeClr val="tx1"/>
                </a:solidFill>
                <a:latin typeface="Arial" pitchFamily="34" charset="0"/>
              </a:defRPr>
            </a:lvl1pPr>
            <a:lvl2pPr marL="742950" indent="-285750" eaLnBrk="0" hangingPunct="0">
              <a:tabLst>
                <a:tab pos="401638" algn="l"/>
              </a:tabLst>
              <a:defRPr>
                <a:solidFill>
                  <a:schemeClr val="tx1"/>
                </a:solidFill>
                <a:latin typeface="Arial" pitchFamily="34" charset="0"/>
              </a:defRPr>
            </a:lvl2pPr>
            <a:lvl3pPr marL="1143000" indent="-228600" eaLnBrk="0" hangingPunct="0">
              <a:tabLst>
                <a:tab pos="401638" algn="l"/>
              </a:tabLst>
              <a:defRPr>
                <a:solidFill>
                  <a:schemeClr val="tx1"/>
                </a:solidFill>
                <a:latin typeface="Arial" pitchFamily="34" charset="0"/>
              </a:defRPr>
            </a:lvl3pPr>
            <a:lvl4pPr marL="1600200" indent="-228600" eaLnBrk="0" hangingPunct="0">
              <a:tabLst>
                <a:tab pos="401638" algn="l"/>
              </a:tabLst>
              <a:defRPr>
                <a:solidFill>
                  <a:schemeClr val="tx1"/>
                </a:solidFill>
                <a:latin typeface="Arial" pitchFamily="34" charset="0"/>
              </a:defRPr>
            </a:lvl4pPr>
            <a:lvl5pPr marL="2057400" indent="-228600" eaLnBrk="0" hangingPunct="0">
              <a:tabLst>
                <a:tab pos="401638" algn="l"/>
              </a:tabLst>
              <a:defRPr>
                <a:solidFill>
                  <a:schemeClr val="tx1"/>
                </a:solidFill>
                <a:latin typeface="Arial" pitchFamily="34" charset="0"/>
              </a:defRPr>
            </a:lvl5pPr>
            <a:lvl6pPr marL="2514600" indent="-228600" eaLnBrk="0" fontAlgn="base" hangingPunct="0">
              <a:spcBef>
                <a:spcPct val="0"/>
              </a:spcBef>
              <a:spcAft>
                <a:spcPct val="0"/>
              </a:spcAft>
              <a:tabLst>
                <a:tab pos="401638" algn="l"/>
              </a:tabLst>
              <a:defRPr>
                <a:solidFill>
                  <a:schemeClr val="tx1"/>
                </a:solidFill>
                <a:latin typeface="Arial" pitchFamily="34" charset="0"/>
              </a:defRPr>
            </a:lvl6pPr>
            <a:lvl7pPr marL="2971800" indent="-228600" eaLnBrk="0" fontAlgn="base" hangingPunct="0">
              <a:spcBef>
                <a:spcPct val="0"/>
              </a:spcBef>
              <a:spcAft>
                <a:spcPct val="0"/>
              </a:spcAft>
              <a:tabLst>
                <a:tab pos="401638" algn="l"/>
              </a:tabLst>
              <a:defRPr>
                <a:solidFill>
                  <a:schemeClr val="tx1"/>
                </a:solidFill>
                <a:latin typeface="Arial" pitchFamily="34" charset="0"/>
              </a:defRPr>
            </a:lvl7pPr>
            <a:lvl8pPr marL="3429000" indent="-228600" eaLnBrk="0" fontAlgn="base" hangingPunct="0">
              <a:spcBef>
                <a:spcPct val="0"/>
              </a:spcBef>
              <a:spcAft>
                <a:spcPct val="0"/>
              </a:spcAft>
              <a:tabLst>
                <a:tab pos="401638" algn="l"/>
              </a:tabLst>
              <a:defRPr>
                <a:solidFill>
                  <a:schemeClr val="tx1"/>
                </a:solidFill>
                <a:latin typeface="Arial" pitchFamily="34" charset="0"/>
              </a:defRPr>
            </a:lvl8pPr>
            <a:lvl9pPr marL="3886200" indent="-228600" eaLnBrk="0" fontAlgn="base" hangingPunct="0">
              <a:spcBef>
                <a:spcPct val="0"/>
              </a:spcBef>
              <a:spcAft>
                <a:spcPct val="0"/>
              </a:spcAft>
              <a:tabLst>
                <a:tab pos="401638" algn="l"/>
              </a:tabLst>
              <a:defRPr>
                <a:solidFill>
                  <a:schemeClr val="tx1"/>
                </a:solidFill>
                <a:latin typeface="Arial" pitchFamily="34" charset="0"/>
              </a:defRPr>
            </a:lvl9pPr>
          </a:lstStyle>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Sales of excess DOD property</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Contingency operations support</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Demilitarization</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Hazardous waste disposal</a:t>
            </a:r>
          </a:p>
          <a:p>
            <a:pPr eaLnBrk="1" hangingPunct="1">
              <a:spcBef>
                <a:spcPts val="300"/>
              </a:spcBef>
              <a:spcAft>
                <a:spcPts val="300"/>
              </a:spcAft>
              <a:buFont typeface="Arial" pitchFamily="34" charset="0"/>
              <a:buChar char="•"/>
            </a:pPr>
            <a:r>
              <a:rPr lang="en-US" altLang="en-US" sz="2200" dirty="0">
                <a:solidFill>
                  <a:srgbClr val="000000"/>
                </a:solidFill>
                <a:latin typeface="+mn-lt"/>
                <a:cs typeface="Times New Roman" panose="02020603050405020304" pitchFamily="18" charset="0"/>
              </a:rPr>
              <a:t>Law Enforcement Support Office </a:t>
            </a:r>
          </a:p>
        </p:txBody>
      </p:sp>
      <p:pic>
        <p:nvPicPr>
          <p:cNvPr id="11" name="Picture 10" descr="Camouflaged helicopter in warehouse.">
            <a:extLst>
              <a:ext uri="{FF2B5EF4-FFF2-40B4-BE49-F238E27FC236}">
                <a16:creationId xmlns:a16="http://schemas.microsoft.com/office/drawing/2014/main" id="{EBB235A8-75A5-4214-ADB0-F3F03BCE15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00" y="4359769"/>
            <a:ext cx="2768704" cy="1839416"/>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pic>
        <p:nvPicPr>
          <p:cNvPr id="10" name="Picture 9" descr="Military personnel offloading supply vehicle.">
            <a:extLst>
              <a:ext uri="{FF2B5EF4-FFF2-40B4-BE49-F238E27FC236}">
                <a16:creationId xmlns:a16="http://schemas.microsoft.com/office/drawing/2014/main" id="{E1D76BAF-17D1-4ADE-9785-9F540E62E8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2454" y="4367657"/>
            <a:ext cx="2772696" cy="1836223"/>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pic>
        <p:nvPicPr>
          <p:cNvPr id="12" name="Picture 11" descr="Humvee converted for use by Civilian law enforcement organizations">
            <a:extLst>
              <a:ext uri="{FF2B5EF4-FFF2-40B4-BE49-F238E27FC236}">
                <a16:creationId xmlns:a16="http://schemas.microsoft.com/office/drawing/2014/main" id="{E856D962-7128-4E1C-A230-A5A7D4BAEB4B}"/>
              </a:ext>
            </a:extLst>
          </p:cNvPr>
          <p:cNvPicPr>
            <a:picLocks noChangeAspect="1"/>
          </p:cNvPicPr>
          <p:nvPr/>
        </p:nvPicPr>
        <p:blipFill>
          <a:blip r:embed="rId5"/>
          <a:stretch>
            <a:fillRect/>
          </a:stretch>
        </p:blipFill>
        <p:spPr>
          <a:xfrm>
            <a:off x="6070496" y="4377331"/>
            <a:ext cx="2768704" cy="1839416"/>
          </a:xfrm>
          <a:prstGeom prst="roundRect">
            <a:avLst>
              <a:gd name="adj" fmla="val 8594"/>
            </a:avLst>
          </a:prstGeom>
          <a:noFill/>
          <a:ln>
            <a:noFill/>
          </a:ln>
          <a:effectLst>
            <a:outerShdw blurRad="50800" dist="38100" dir="2700000" algn="tl" rotWithShape="0">
              <a:schemeClr val="bg1">
                <a:lumMod val="65000"/>
                <a:alpha val="43000"/>
              </a:schemeClr>
            </a:outerShdw>
          </a:effectLst>
          <a:scene3d>
            <a:camera prst="orthographicFront"/>
            <a:lightRig rig="contrasting" dir="t">
              <a:rot lat="0" lon="0" rev="4200000"/>
            </a:lightRig>
          </a:scene3d>
          <a:sp3d prstMaterial="plastic">
            <a:bevelT w="381000" h="114300" prst="relaxedInset"/>
          </a:sp3d>
        </p:spPr>
      </p:pic>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14</a:t>
            </a:fld>
            <a:endParaRPr lang="en-US"/>
          </a:p>
        </p:txBody>
      </p:sp>
    </p:spTree>
    <p:extLst>
      <p:ext uri="{BB962C8B-B14F-4D97-AF65-F5344CB8AC3E}">
        <p14:creationId xmlns:p14="http://schemas.microsoft.com/office/powerpoint/2010/main" val="925406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F499D0-D748-BB44-A73F-67BBC5E50DC1}"/>
              </a:ext>
            </a:extLst>
          </p:cNvPr>
          <p:cNvSpPr>
            <a:spLocks noGrp="1"/>
          </p:cNvSpPr>
          <p:nvPr>
            <p:ph type="title"/>
          </p:nvPr>
        </p:nvSpPr>
        <p:spPr>
          <a:xfrm>
            <a:off x="3764280" y="343190"/>
            <a:ext cx="5029200" cy="822960"/>
          </a:xfrm>
        </p:spPr>
        <p:txBody>
          <a:bodyPr/>
          <a:lstStyle/>
          <a:p>
            <a:r>
              <a:rPr lang="en-US" altLang="en-US" dirty="0">
                <a:solidFill>
                  <a:srgbClr val="002060"/>
                </a:solidFill>
                <a:cs typeface="Times New Roman" panose="02020603050405020304" pitchFamily="18" charset="0"/>
              </a:rPr>
              <a:t>DLA Regional Commands</a:t>
            </a:r>
            <a:endParaRPr lang="en-US" dirty="0"/>
          </a:p>
        </p:txBody>
      </p:sp>
      <p:grpSp>
        <p:nvGrpSpPr>
          <p:cNvPr id="2" name="Group 1" descr="Banner showing partial globe with network lines and points in triangle shapes with 3 DL logos and labeled with DLA Regional Commands.">
            <a:extLst>
              <a:ext uri="{FF2B5EF4-FFF2-40B4-BE49-F238E27FC236}">
                <a16:creationId xmlns:a16="http://schemas.microsoft.com/office/drawing/2014/main" id="{21BEF576-A767-A742-BF3B-4EA78DB61164}"/>
              </a:ext>
              <a:ext uri="{C183D7F6-B498-43B3-948B-1728B52AA6E4}">
                <adec:decorative xmlns:adec="http://schemas.microsoft.com/office/drawing/2017/decorative" val="0"/>
              </a:ext>
            </a:extLst>
          </p:cNvPr>
          <p:cNvGrpSpPr/>
          <p:nvPr/>
        </p:nvGrpSpPr>
        <p:grpSpPr>
          <a:xfrm>
            <a:off x="0" y="1152201"/>
            <a:ext cx="9144000" cy="2361358"/>
            <a:chOff x="0" y="1152201"/>
            <a:chExt cx="9144000" cy="2361358"/>
          </a:xfrm>
        </p:grpSpPr>
        <p:pic>
          <p:nvPicPr>
            <p:cNvPr id="8" name="Picture 7">
              <a:extLst>
                <a:ext uri="{FF2B5EF4-FFF2-40B4-BE49-F238E27FC236}">
                  <a16:creationId xmlns:a16="http://schemas.microsoft.com/office/drawing/2014/main" id="{C65A3502-B805-4559-99E0-F096B7F8E1AC}"/>
                </a:ext>
              </a:extLst>
            </p:cNvPr>
            <p:cNvPicPr>
              <a:picLocks noChangeAspect="1"/>
            </p:cNvPicPr>
            <p:nvPr/>
          </p:nvPicPr>
          <p:blipFill rotWithShape="1">
            <a:blip r:embed="rId3" cstate="print">
              <a:clrChange>
                <a:clrFrom>
                  <a:srgbClr val="8AEBF4"/>
                </a:clrFrom>
                <a:clrTo>
                  <a:srgbClr val="8AEBF4">
                    <a:alpha val="0"/>
                  </a:srgbClr>
                </a:clrTo>
              </a:clrChange>
              <a:duotone>
                <a:prstClr val="black"/>
                <a:srgbClr val="7030A0">
                  <a:tint val="45000"/>
                  <a:satMod val="400000"/>
                </a:srgbClr>
              </a:duotone>
              <a:extLst>
                <a:ext uri="{28A0092B-C50C-407E-A947-70E740481C1C}">
                  <a14:useLocalDpi xmlns:a14="http://schemas.microsoft.com/office/drawing/2010/main"/>
                </a:ext>
              </a:extLst>
            </a:blip>
            <a:srcRect/>
            <a:stretch/>
          </p:blipFill>
          <p:spPr>
            <a:xfrm>
              <a:off x="0" y="1152201"/>
              <a:ext cx="9144000" cy="2361358"/>
            </a:xfrm>
            <a:prstGeom prst="rect">
              <a:avLst/>
            </a:prstGeom>
          </p:spPr>
        </p:pic>
        <p:sp>
          <p:nvSpPr>
            <p:cNvPr id="9" name="TextBox 8">
              <a:extLst>
                <a:ext uri="{FF2B5EF4-FFF2-40B4-BE49-F238E27FC236}">
                  <a16:creationId xmlns:a16="http://schemas.microsoft.com/office/drawing/2014/main" id="{B0EDF521-18B4-464D-8D1C-752CB6C93AD6}"/>
                </a:ext>
              </a:extLst>
            </p:cNvPr>
            <p:cNvSpPr txBox="1"/>
            <p:nvPr/>
          </p:nvSpPr>
          <p:spPr>
            <a:xfrm>
              <a:off x="3277645" y="2110800"/>
              <a:ext cx="1815102" cy="276999"/>
            </a:xfrm>
            <a:prstGeom prst="rect">
              <a:avLst/>
            </a:prstGeom>
            <a:solidFill>
              <a:schemeClr val="tx1">
                <a:lumMod val="75000"/>
                <a:lumOff val="25000"/>
              </a:schemeClr>
            </a:solidFill>
            <a:ln>
              <a:solidFill>
                <a:srgbClr val="0033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DLA Europe &amp; Africa</a:t>
              </a:r>
            </a:p>
          </p:txBody>
        </p:sp>
        <p:sp>
          <p:nvSpPr>
            <p:cNvPr id="10" name="TextBox 9">
              <a:extLst>
                <a:ext uri="{FF2B5EF4-FFF2-40B4-BE49-F238E27FC236}">
                  <a16:creationId xmlns:a16="http://schemas.microsoft.com/office/drawing/2014/main" id="{0B51E08D-8372-4A16-98F2-E6E822509CA4}"/>
                </a:ext>
              </a:extLst>
            </p:cNvPr>
            <p:cNvSpPr txBox="1"/>
            <p:nvPr/>
          </p:nvSpPr>
          <p:spPr>
            <a:xfrm>
              <a:off x="5123150" y="2619776"/>
              <a:ext cx="2153172" cy="276999"/>
            </a:xfrm>
            <a:prstGeom prst="rect">
              <a:avLst/>
            </a:prstGeom>
            <a:solidFill>
              <a:schemeClr val="tx1">
                <a:lumMod val="75000"/>
                <a:lumOff val="25000"/>
              </a:schemeClr>
            </a:solidFill>
            <a:ln>
              <a:solidFill>
                <a:srgbClr val="0033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DLA CENTCOM &amp;</a:t>
              </a:r>
              <a:r>
                <a:rPr kumimoji="0" lang="en-US" sz="1200" b="1" i="0" u="none" strike="noStrike" kern="1200" cap="none" spc="0" normalizeH="0" noProof="0" dirty="0">
                  <a:ln>
                    <a:noFill/>
                  </a:ln>
                  <a:solidFill>
                    <a:prstClr val="white"/>
                  </a:solidFill>
                  <a:effectLst/>
                  <a:uLnTx/>
                  <a:uFillTx/>
                  <a:latin typeface="Arial" panose="020B0604020202020204" pitchFamily="34" charset="0"/>
                  <a:ea typeface="+mn-ea"/>
                  <a:cs typeface="Arial" panose="020B0604020202020204" pitchFamily="34" charset="0"/>
                </a:rPr>
                <a:t> SOCOM</a:t>
              </a: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11" name="TextBox 10">
              <a:extLst>
                <a:ext uri="{FF2B5EF4-FFF2-40B4-BE49-F238E27FC236}">
                  <a16:creationId xmlns:a16="http://schemas.microsoft.com/office/drawing/2014/main" id="{92AD5732-67B7-43D5-9B0D-C55675BFA82D}"/>
                </a:ext>
              </a:extLst>
            </p:cNvPr>
            <p:cNvSpPr txBox="1"/>
            <p:nvPr/>
          </p:nvSpPr>
          <p:spPr>
            <a:xfrm>
              <a:off x="7550151" y="2377844"/>
              <a:ext cx="1475460" cy="276999"/>
            </a:xfrm>
            <a:prstGeom prst="rect">
              <a:avLst/>
            </a:prstGeom>
            <a:solidFill>
              <a:schemeClr val="tx1">
                <a:lumMod val="75000"/>
                <a:lumOff val="25000"/>
              </a:schemeClr>
            </a:solidFill>
            <a:ln>
              <a:solidFill>
                <a:srgbClr val="003300"/>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DLA </a:t>
              </a:r>
              <a:r>
                <a:rPr kumimoji="0" lang="en-US" sz="1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Indo-Pacific</a:t>
              </a:r>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5">
              <a:extLst>
                <a:ext uri="{FF2B5EF4-FFF2-40B4-BE49-F238E27FC236}">
                  <a16:creationId xmlns:a16="http://schemas.microsoft.com/office/drawing/2014/main" id="{82BC24E9-20EA-48E7-930C-C19E2E0F377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3884035" y="1294921"/>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CE321A44-B1C5-4C16-9724-F1003F0258F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5836511" y="1793156"/>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38A5690D-D918-4A9A-9551-6206DF3435C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8037109" y="1550834"/>
              <a:ext cx="666565" cy="817036"/>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 name="Rectangle 4">
            <a:extLst>
              <a:ext uri="{FF2B5EF4-FFF2-40B4-BE49-F238E27FC236}">
                <a16:creationId xmlns:a16="http://schemas.microsoft.com/office/drawing/2014/main" id="{34210F15-ACDD-4427-AF7F-2D6D7F0929E9}"/>
              </a:ext>
              <a:ext uri="{C183D7F6-B498-43B3-948B-1728B52AA6E4}">
                <adec:decorative xmlns:adec="http://schemas.microsoft.com/office/drawing/2017/decorative" val="0"/>
              </a:ext>
            </a:extLst>
          </p:cNvPr>
          <p:cNvSpPr txBox="1">
            <a:spLocks noChangeArrowheads="1"/>
          </p:cNvSpPr>
          <p:nvPr/>
        </p:nvSpPr>
        <p:spPr bwMode="auto">
          <a:xfrm>
            <a:off x="381000" y="3610253"/>
            <a:ext cx="8763000" cy="2877312"/>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lnSpc>
                <a:spcPts val="2400"/>
              </a:lnSpc>
              <a:spcBef>
                <a:spcPts val="200"/>
              </a:spcBef>
              <a:spcAft>
                <a:spcPts val="200"/>
              </a:spcAft>
            </a:pPr>
            <a:r>
              <a:rPr lang="en-US" altLang="en-US" sz="2200" spc="-50" dirty="0">
                <a:latin typeface="+mn-lt"/>
                <a:cs typeface="Times New Roman" panose="02020603050405020304" pitchFamily="18" charset="0"/>
              </a:rPr>
              <a:t>Three Regional Commands supporting five Combatant Commands</a:t>
            </a:r>
          </a:p>
          <a:p>
            <a:pPr marL="633413" lvl="1" defTabSz="914400">
              <a:spcBef>
                <a:spcPts val="0"/>
              </a:spcBef>
              <a:spcAft>
                <a:spcPts val="0"/>
              </a:spcAft>
            </a:pPr>
            <a:r>
              <a:rPr lang="en-US" altLang="en-US" sz="2200" dirty="0">
                <a:latin typeface="+mn-lt"/>
                <a:cs typeface="Times New Roman" panose="02020603050405020304" pitchFamily="18" charset="0"/>
              </a:rPr>
              <a:t>U.S. European Command &amp; U.S. Africa Command</a:t>
            </a:r>
          </a:p>
          <a:p>
            <a:pPr marL="633413" lvl="1" defTabSz="914400">
              <a:spcBef>
                <a:spcPts val="0"/>
              </a:spcBef>
              <a:spcAft>
                <a:spcPts val="0"/>
              </a:spcAft>
            </a:pPr>
            <a:r>
              <a:rPr lang="en-US" altLang="en-US" sz="2200" dirty="0">
                <a:latin typeface="+mn-lt"/>
                <a:cs typeface="Times New Roman" panose="02020603050405020304" pitchFamily="18" charset="0"/>
              </a:rPr>
              <a:t>U.S. Central Command &amp; U.S. </a:t>
            </a:r>
            <a:r>
              <a:rPr lang="en-US" sz="2200" dirty="0">
                <a:latin typeface="+mn-lt"/>
                <a:cs typeface="Times New Roman" panose="02020603050405020304" pitchFamily="18" charset="0"/>
              </a:rPr>
              <a:t>Special Operations Command </a:t>
            </a:r>
          </a:p>
          <a:p>
            <a:pPr marL="633413" lvl="1" defTabSz="914400">
              <a:spcBef>
                <a:spcPts val="0"/>
              </a:spcBef>
              <a:spcAft>
                <a:spcPts val="0"/>
              </a:spcAft>
            </a:pPr>
            <a:r>
              <a:rPr lang="en-US" altLang="en-US" sz="2200" dirty="0">
                <a:latin typeface="+mn-lt"/>
                <a:cs typeface="Times New Roman" panose="02020603050405020304" pitchFamily="18" charset="0"/>
              </a:rPr>
              <a:t>U.S. </a:t>
            </a:r>
            <a:r>
              <a:rPr lang="en-US" altLang="en-US" sz="2200" dirty="0" err="1">
                <a:latin typeface="+mn-lt"/>
                <a:cs typeface="Times New Roman" panose="02020603050405020304" pitchFamily="18" charset="0"/>
              </a:rPr>
              <a:t>Indo-Pacific</a:t>
            </a:r>
            <a:r>
              <a:rPr lang="en-US" altLang="en-US" sz="2200" dirty="0">
                <a:latin typeface="+mn-lt"/>
                <a:cs typeface="Times New Roman" panose="02020603050405020304" pitchFamily="18" charset="0"/>
              </a:rPr>
              <a:t> Command </a:t>
            </a:r>
          </a:p>
          <a:p>
            <a:pPr defTabSz="914400">
              <a:spcBef>
                <a:spcPts val="200"/>
              </a:spcBef>
              <a:spcAft>
                <a:spcPts val="200"/>
              </a:spcAft>
            </a:pPr>
            <a:r>
              <a:rPr lang="en-US" altLang="en-US" sz="2200" dirty="0">
                <a:latin typeface="+mn-lt"/>
                <a:cs typeface="Times New Roman" panose="02020603050405020304" pitchFamily="18" charset="0"/>
              </a:rPr>
              <a:t>Single focal point for DLA support to the Combatant Commands</a:t>
            </a:r>
          </a:p>
          <a:p>
            <a:pPr defTabSz="914400">
              <a:spcBef>
                <a:spcPts val="200"/>
              </a:spcBef>
              <a:spcAft>
                <a:spcPts val="200"/>
              </a:spcAft>
            </a:pPr>
            <a:r>
              <a:rPr lang="en-US" altLang="en-US" sz="2200" dirty="0">
                <a:latin typeface="+mn-lt"/>
                <a:cs typeface="Times New Roman" panose="02020603050405020304" pitchFamily="18" charset="0"/>
              </a:rPr>
              <a:t>DLA lead for theater contingency/exercise planning</a:t>
            </a:r>
          </a:p>
          <a:p>
            <a:pPr defTabSz="914400">
              <a:spcBef>
                <a:spcPts val="200"/>
              </a:spcBef>
              <a:spcAft>
                <a:spcPts val="200"/>
              </a:spcAft>
            </a:pPr>
            <a:r>
              <a:rPr lang="en-US" altLang="en-US" sz="2200" dirty="0">
                <a:latin typeface="+mn-lt"/>
                <a:cs typeface="Times New Roman" panose="02020603050405020304" pitchFamily="18" charset="0"/>
              </a:rPr>
              <a:t>Responsible for DLA Support Teams</a:t>
            </a:r>
          </a:p>
        </p:txBody>
      </p:sp>
      <p:sp>
        <p:nvSpPr>
          <p:cNvPr id="4" name="Slide Number Placeholder 3">
            <a:extLst>
              <a:ext uri="{FF2B5EF4-FFF2-40B4-BE49-F238E27FC236}">
                <a16:creationId xmlns:a16="http://schemas.microsoft.com/office/drawing/2014/main" id="{7BF9B355-2050-45BF-A29B-7636417B0DCB}"/>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15</a:t>
            </a:fld>
            <a:endParaRPr lang="en-US"/>
          </a:p>
        </p:txBody>
      </p:sp>
    </p:spTree>
    <p:extLst>
      <p:ext uri="{BB962C8B-B14F-4D97-AF65-F5344CB8AC3E}">
        <p14:creationId xmlns:p14="http://schemas.microsoft.com/office/powerpoint/2010/main" val="1755282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0690-30B0-A344-AA1D-3563293F747F}"/>
              </a:ext>
            </a:extLst>
          </p:cNvPr>
          <p:cNvSpPr>
            <a:spLocks noGrp="1"/>
          </p:cNvSpPr>
          <p:nvPr>
            <p:ph type="title"/>
          </p:nvPr>
        </p:nvSpPr>
        <p:spPr>
          <a:xfrm>
            <a:off x="3764280" y="350810"/>
            <a:ext cx="5029200" cy="822960"/>
          </a:xfrm>
        </p:spPr>
        <p:txBody>
          <a:bodyPr/>
          <a:lstStyle/>
          <a:p>
            <a:r>
              <a:rPr lang="en-US" altLang="en-US" dirty="0">
                <a:solidFill>
                  <a:srgbClr val="002060"/>
                </a:solidFill>
                <a:cs typeface="Times New Roman" panose="02020603050405020304" pitchFamily="18" charset="0"/>
              </a:rPr>
              <a:t>DLA Support Organizations</a:t>
            </a:r>
            <a:endParaRPr lang="en-US" dirty="0"/>
          </a:p>
        </p:txBody>
      </p:sp>
      <p:sp>
        <p:nvSpPr>
          <p:cNvPr id="6" name="Rectangle 9">
            <a:extLst>
              <a:ext uri="{FF2B5EF4-FFF2-40B4-BE49-F238E27FC236}">
                <a16:creationId xmlns:a16="http://schemas.microsoft.com/office/drawing/2014/main" id="{6A6AEA53-8852-45E2-A62D-249F85348773}"/>
              </a:ext>
            </a:extLst>
          </p:cNvPr>
          <p:cNvSpPr>
            <a:spLocks noChangeArrowheads="1"/>
          </p:cNvSpPr>
          <p:nvPr/>
        </p:nvSpPr>
        <p:spPr bwMode="auto">
          <a:xfrm>
            <a:off x="326570" y="1199715"/>
            <a:ext cx="8499796" cy="5262979"/>
          </a:xfrm>
          <a:prstGeom prst="rect">
            <a:avLst/>
          </a:prstGeom>
          <a:noFill/>
          <a:ln w="9525" algn="ctr">
            <a:noFill/>
            <a:miter lim="800000"/>
            <a:headEnd/>
            <a:tailEnd/>
          </a:ln>
        </p:spPr>
        <p:txBody>
          <a:bodyPr wrap="square">
            <a:spAutoFit/>
          </a:bodyPr>
          <a:lstStyle/>
          <a:p>
            <a:pPr>
              <a:defRPr/>
            </a:pPr>
            <a:r>
              <a:rPr lang="en-US" sz="2400" b="1" dirty="0">
                <a:cs typeface="Times New Roman" panose="02020603050405020304" pitchFamily="18" charset="0"/>
              </a:rPr>
              <a:t>Nuclear and Space Enterprise Support Office: </a:t>
            </a:r>
            <a:r>
              <a:rPr lang="en-US" sz="2400" dirty="0">
                <a:cs typeface="Times New Roman" panose="02020603050405020304" pitchFamily="18" charset="0"/>
              </a:rPr>
              <a:t>Synchronizes the agency’s efforts and resources to ensure responsive material support to the DOD Nuclear Enterprise, DOD Space Enterprise, and its strategic warfighters.</a:t>
            </a:r>
          </a:p>
          <a:p>
            <a:pPr>
              <a:defRPr/>
            </a:pPr>
            <a:endParaRPr lang="en-US" sz="2400" b="1" dirty="0">
              <a:cs typeface="Times New Roman" panose="02020603050405020304" pitchFamily="18" charset="0"/>
            </a:endParaRPr>
          </a:p>
          <a:p>
            <a:pPr>
              <a:defRPr/>
            </a:pPr>
            <a:r>
              <a:rPr lang="en-US" sz="2400" b="1" dirty="0">
                <a:cs typeface="Times New Roman" panose="02020603050405020304" pitchFamily="18" charset="0"/>
              </a:rPr>
              <a:t>Strategic Materials</a:t>
            </a:r>
            <a:r>
              <a:rPr lang="en-US" sz="2400" dirty="0">
                <a:cs typeface="Times New Roman" panose="02020603050405020304" pitchFamily="18" charset="0"/>
              </a:rPr>
              <a:t>: Acquisition, storage, sale, recycling and conversion of the critical raw materials operation and oversight of the national defense stockpile.  </a:t>
            </a:r>
          </a:p>
          <a:p>
            <a:pPr>
              <a:defRPr/>
            </a:pPr>
            <a:endParaRPr lang="en-US" sz="2400" dirty="0">
              <a:cs typeface="Times New Roman" panose="02020603050405020304" pitchFamily="18" charset="0"/>
            </a:endParaRPr>
          </a:p>
          <a:p>
            <a:pPr>
              <a:defRPr/>
            </a:pPr>
            <a:r>
              <a:rPr lang="en-US" sz="2400" b="1" dirty="0">
                <a:cs typeface="Times New Roman" panose="02020603050405020304" pitchFamily="18" charset="0"/>
              </a:rPr>
              <a:t>Enterprise IT solutions</a:t>
            </a:r>
            <a:r>
              <a:rPr lang="en-US" sz="2400" dirty="0">
                <a:cs typeface="Times New Roman" panose="02020603050405020304" pitchFamily="18" charset="0"/>
              </a:rPr>
              <a:t>: Develop, deliver and sustain a full range of combat support IT solutions and data services for DLA and DOD to include document management, research and development and infrastructure/software as a service/cloud.</a:t>
            </a:r>
          </a:p>
        </p:txBody>
      </p:sp>
      <p:sp>
        <p:nvSpPr>
          <p:cNvPr id="4" name="Slide Number Placeholder 3">
            <a:extLst>
              <a:ext uri="{FF2B5EF4-FFF2-40B4-BE49-F238E27FC236}">
                <a16:creationId xmlns:a16="http://schemas.microsoft.com/office/drawing/2014/main" id="{BCFC9E58-91CE-4BCE-829F-F31F8452077B}"/>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16</a:t>
            </a:fld>
            <a:endParaRPr lang="en-US"/>
          </a:p>
        </p:txBody>
      </p:sp>
    </p:spTree>
    <p:extLst>
      <p:ext uri="{BB962C8B-B14F-4D97-AF65-F5344CB8AC3E}">
        <p14:creationId xmlns:p14="http://schemas.microsoft.com/office/powerpoint/2010/main" val="1963946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3764280" y="341916"/>
            <a:ext cx="5029200" cy="488386"/>
          </a:xfrm>
        </p:spPr>
        <p:txBody>
          <a:bodyPr/>
          <a:lstStyle/>
          <a:p>
            <a:r>
              <a:rPr lang="en-US" spc="-5" dirty="0">
                <a:cs typeface="Arial"/>
              </a:rPr>
              <a:t>DLA Document Services</a:t>
            </a:r>
            <a:endParaRPr lang="en-US" dirty="0"/>
          </a:p>
        </p:txBody>
      </p:sp>
      <p:sp>
        <p:nvSpPr>
          <p:cNvPr id="67" name="Flowchart: Alternate Process 66">
            <a:extLst>
              <a:ext uri="{FF2B5EF4-FFF2-40B4-BE49-F238E27FC236}">
                <a16:creationId xmlns:a16="http://schemas.microsoft.com/office/drawing/2014/main" id="{610F2386-2386-4EED-8947-F3B94CC2207A}"/>
              </a:ext>
              <a:ext uri="{C183D7F6-B498-43B3-948B-1728B52AA6E4}">
                <adec:decorative xmlns:adec="http://schemas.microsoft.com/office/drawing/2017/decorative" val="1"/>
              </a:ext>
            </a:extLst>
          </p:cNvPr>
          <p:cNvSpPr/>
          <p:nvPr/>
        </p:nvSpPr>
        <p:spPr>
          <a:xfrm>
            <a:off x="209251" y="1279598"/>
            <a:ext cx="7356064" cy="493561"/>
          </a:xfrm>
          <a:prstGeom prst="flowChartAlternateProcess">
            <a:avLst/>
          </a:prstGeom>
          <a:noFill/>
          <a:ln>
            <a:solidFill>
              <a:schemeClr val="bg1">
                <a:lumMod val="50000"/>
              </a:schemeClr>
            </a:solidFill>
            <a:prstDash val="dash"/>
            <a:extLst>
              <a:ext uri="{C807C97D-BFC1-408E-A445-0C87EB9F89A2}">
                <ask:lineSketchStyleProps xmlns:ask="http://schemas.microsoft.com/office/drawing/2018/sketchyshapes" sd="1219033472">
                  <a:custGeom>
                    <a:avLst/>
                    <a:gdLst>
                      <a:gd name="connsiteX0" fmla="*/ 0 w 7049007"/>
                      <a:gd name="connsiteY0" fmla="*/ 82260 h 493561"/>
                      <a:gd name="connsiteX1" fmla="*/ 82260 w 7049007"/>
                      <a:gd name="connsiteY1" fmla="*/ 0 h 493561"/>
                      <a:gd name="connsiteX2" fmla="*/ 793657 w 7049007"/>
                      <a:gd name="connsiteY2" fmla="*/ 0 h 493561"/>
                      <a:gd name="connsiteX3" fmla="*/ 1298519 w 7049007"/>
                      <a:gd name="connsiteY3" fmla="*/ 0 h 493561"/>
                      <a:gd name="connsiteX4" fmla="*/ 1734537 w 7049007"/>
                      <a:gd name="connsiteY4" fmla="*/ 0 h 493561"/>
                      <a:gd name="connsiteX5" fmla="*/ 2377089 w 7049007"/>
                      <a:gd name="connsiteY5" fmla="*/ 0 h 493561"/>
                      <a:gd name="connsiteX6" fmla="*/ 2881951 w 7049007"/>
                      <a:gd name="connsiteY6" fmla="*/ 0 h 493561"/>
                      <a:gd name="connsiteX7" fmla="*/ 3593348 w 7049007"/>
                      <a:gd name="connsiteY7" fmla="*/ 0 h 493561"/>
                      <a:gd name="connsiteX8" fmla="*/ 4029366 w 7049007"/>
                      <a:gd name="connsiteY8" fmla="*/ 0 h 493561"/>
                      <a:gd name="connsiteX9" fmla="*/ 4740763 w 7049007"/>
                      <a:gd name="connsiteY9" fmla="*/ 0 h 493561"/>
                      <a:gd name="connsiteX10" fmla="*/ 5107936 w 7049007"/>
                      <a:gd name="connsiteY10" fmla="*/ 0 h 493561"/>
                      <a:gd name="connsiteX11" fmla="*/ 5681643 w 7049007"/>
                      <a:gd name="connsiteY11" fmla="*/ 0 h 493561"/>
                      <a:gd name="connsiteX12" fmla="*/ 6255350 w 7049007"/>
                      <a:gd name="connsiteY12" fmla="*/ 0 h 493561"/>
                      <a:gd name="connsiteX13" fmla="*/ 6966747 w 7049007"/>
                      <a:gd name="connsiteY13" fmla="*/ 0 h 493561"/>
                      <a:gd name="connsiteX14" fmla="*/ 7049007 w 7049007"/>
                      <a:gd name="connsiteY14" fmla="*/ 82260 h 493561"/>
                      <a:gd name="connsiteX15" fmla="*/ 7049007 w 7049007"/>
                      <a:gd name="connsiteY15" fmla="*/ 411301 h 493561"/>
                      <a:gd name="connsiteX16" fmla="*/ 6966747 w 7049007"/>
                      <a:gd name="connsiteY16" fmla="*/ 493561 h 493561"/>
                      <a:gd name="connsiteX17" fmla="*/ 6324195 w 7049007"/>
                      <a:gd name="connsiteY17" fmla="*/ 493561 h 493561"/>
                      <a:gd name="connsiteX18" fmla="*/ 5957022 w 7049007"/>
                      <a:gd name="connsiteY18" fmla="*/ 493561 h 493561"/>
                      <a:gd name="connsiteX19" fmla="*/ 5521005 w 7049007"/>
                      <a:gd name="connsiteY19" fmla="*/ 493561 h 493561"/>
                      <a:gd name="connsiteX20" fmla="*/ 4809608 w 7049007"/>
                      <a:gd name="connsiteY20" fmla="*/ 493561 h 493561"/>
                      <a:gd name="connsiteX21" fmla="*/ 4235900 w 7049007"/>
                      <a:gd name="connsiteY21" fmla="*/ 493561 h 493561"/>
                      <a:gd name="connsiteX22" fmla="*/ 3799883 w 7049007"/>
                      <a:gd name="connsiteY22" fmla="*/ 493561 h 493561"/>
                      <a:gd name="connsiteX23" fmla="*/ 3226176 w 7049007"/>
                      <a:gd name="connsiteY23" fmla="*/ 493561 h 493561"/>
                      <a:gd name="connsiteX24" fmla="*/ 2859003 w 7049007"/>
                      <a:gd name="connsiteY24" fmla="*/ 493561 h 493561"/>
                      <a:gd name="connsiteX25" fmla="*/ 2491830 w 7049007"/>
                      <a:gd name="connsiteY25" fmla="*/ 493561 h 493561"/>
                      <a:gd name="connsiteX26" fmla="*/ 1918123 w 7049007"/>
                      <a:gd name="connsiteY26" fmla="*/ 493561 h 493561"/>
                      <a:gd name="connsiteX27" fmla="*/ 1482106 w 7049007"/>
                      <a:gd name="connsiteY27" fmla="*/ 493561 h 493561"/>
                      <a:gd name="connsiteX28" fmla="*/ 839554 w 7049007"/>
                      <a:gd name="connsiteY28" fmla="*/ 493561 h 493561"/>
                      <a:gd name="connsiteX29" fmla="*/ 82260 w 7049007"/>
                      <a:gd name="connsiteY29" fmla="*/ 493561 h 493561"/>
                      <a:gd name="connsiteX30" fmla="*/ 0 w 7049007"/>
                      <a:gd name="connsiteY30" fmla="*/ 411301 h 493561"/>
                      <a:gd name="connsiteX31" fmla="*/ 0 w 7049007"/>
                      <a:gd name="connsiteY31" fmla="*/ 82260 h 49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49007" h="493561" extrusionOk="0">
                        <a:moveTo>
                          <a:pt x="0" y="82260"/>
                        </a:moveTo>
                        <a:cubicBezTo>
                          <a:pt x="-11167" y="29941"/>
                          <a:pt x="33348" y="1306"/>
                          <a:pt x="82260" y="0"/>
                        </a:cubicBezTo>
                        <a:cubicBezTo>
                          <a:pt x="317631" y="-81486"/>
                          <a:pt x="574926" y="27483"/>
                          <a:pt x="793657" y="0"/>
                        </a:cubicBezTo>
                        <a:cubicBezTo>
                          <a:pt x="1012388" y="-27483"/>
                          <a:pt x="1191035" y="2701"/>
                          <a:pt x="1298519" y="0"/>
                        </a:cubicBezTo>
                        <a:cubicBezTo>
                          <a:pt x="1406003" y="-2701"/>
                          <a:pt x="1611023" y="4807"/>
                          <a:pt x="1734537" y="0"/>
                        </a:cubicBezTo>
                        <a:cubicBezTo>
                          <a:pt x="1858051" y="-4807"/>
                          <a:pt x="2117589" y="15522"/>
                          <a:pt x="2377089" y="0"/>
                        </a:cubicBezTo>
                        <a:cubicBezTo>
                          <a:pt x="2636589" y="-15522"/>
                          <a:pt x="2773562" y="35386"/>
                          <a:pt x="2881951" y="0"/>
                        </a:cubicBezTo>
                        <a:cubicBezTo>
                          <a:pt x="2990340" y="-35386"/>
                          <a:pt x="3370259" y="16967"/>
                          <a:pt x="3593348" y="0"/>
                        </a:cubicBezTo>
                        <a:cubicBezTo>
                          <a:pt x="3816437" y="-16967"/>
                          <a:pt x="3940570" y="44142"/>
                          <a:pt x="4029366" y="0"/>
                        </a:cubicBezTo>
                        <a:cubicBezTo>
                          <a:pt x="4118162" y="-44142"/>
                          <a:pt x="4541952" y="79822"/>
                          <a:pt x="4740763" y="0"/>
                        </a:cubicBezTo>
                        <a:cubicBezTo>
                          <a:pt x="4939574" y="-79822"/>
                          <a:pt x="4944089" y="3853"/>
                          <a:pt x="5107936" y="0"/>
                        </a:cubicBezTo>
                        <a:cubicBezTo>
                          <a:pt x="5271783" y="-3853"/>
                          <a:pt x="5418694" y="28925"/>
                          <a:pt x="5681643" y="0"/>
                        </a:cubicBezTo>
                        <a:cubicBezTo>
                          <a:pt x="5944592" y="-28925"/>
                          <a:pt x="5979048" y="58963"/>
                          <a:pt x="6255350" y="0"/>
                        </a:cubicBezTo>
                        <a:cubicBezTo>
                          <a:pt x="6531652" y="-58963"/>
                          <a:pt x="6787884" y="74391"/>
                          <a:pt x="6966747" y="0"/>
                        </a:cubicBezTo>
                        <a:cubicBezTo>
                          <a:pt x="7014970" y="3420"/>
                          <a:pt x="7050298" y="35698"/>
                          <a:pt x="7049007" y="82260"/>
                        </a:cubicBezTo>
                        <a:cubicBezTo>
                          <a:pt x="7056279" y="188978"/>
                          <a:pt x="7010251" y="247843"/>
                          <a:pt x="7049007" y="411301"/>
                        </a:cubicBezTo>
                        <a:cubicBezTo>
                          <a:pt x="7044169" y="452174"/>
                          <a:pt x="7007615" y="486739"/>
                          <a:pt x="6966747" y="493561"/>
                        </a:cubicBezTo>
                        <a:cubicBezTo>
                          <a:pt x="6774012" y="512134"/>
                          <a:pt x="6487929" y="448137"/>
                          <a:pt x="6324195" y="493561"/>
                        </a:cubicBezTo>
                        <a:cubicBezTo>
                          <a:pt x="6160461" y="538985"/>
                          <a:pt x="6112443" y="491755"/>
                          <a:pt x="5957022" y="493561"/>
                        </a:cubicBezTo>
                        <a:cubicBezTo>
                          <a:pt x="5801601" y="495367"/>
                          <a:pt x="5609290" y="488109"/>
                          <a:pt x="5521005" y="493561"/>
                        </a:cubicBezTo>
                        <a:cubicBezTo>
                          <a:pt x="5432720" y="499013"/>
                          <a:pt x="5058286" y="445931"/>
                          <a:pt x="4809608" y="493561"/>
                        </a:cubicBezTo>
                        <a:cubicBezTo>
                          <a:pt x="4560930" y="541191"/>
                          <a:pt x="4395013" y="430798"/>
                          <a:pt x="4235900" y="493561"/>
                        </a:cubicBezTo>
                        <a:cubicBezTo>
                          <a:pt x="4076787" y="556324"/>
                          <a:pt x="3989640" y="491615"/>
                          <a:pt x="3799883" y="493561"/>
                        </a:cubicBezTo>
                        <a:cubicBezTo>
                          <a:pt x="3610126" y="495507"/>
                          <a:pt x="3472185" y="465239"/>
                          <a:pt x="3226176" y="493561"/>
                        </a:cubicBezTo>
                        <a:cubicBezTo>
                          <a:pt x="2980167" y="521883"/>
                          <a:pt x="3017708" y="454091"/>
                          <a:pt x="2859003" y="493561"/>
                        </a:cubicBezTo>
                        <a:cubicBezTo>
                          <a:pt x="2700298" y="533031"/>
                          <a:pt x="2667524" y="475538"/>
                          <a:pt x="2491830" y="493561"/>
                        </a:cubicBezTo>
                        <a:cubicBezTo>
                          <a:pt x="2316136" y="511584"/>
                          <a:pt x="2070868" y="466340"/>
                          <a:pt x="1918123" y="493561"/>
                        </a:cubicBezTo>
                        <a:cubicBezTo>
                          <a:pt x="1765378" y="520782"/>
                          <a:pt x="1627498" y="465106"/>
                          <a:pt x="1482106" y="493561"/>
                        </a:cubicBezTo>
                        <a:cubicBezTo>
                          <a:pt x="1336714" y="522016"/>
                          <a:pt x="1049242" y="426717"/>
                          <a:pt x="839554" y="493561"/>
                        </a:cubicBezTo>
                        <a:cubicBezTo>
                          <a:pt x="629866" y="560405"/>
                          <a:pt x="370221" y="491343"/>
                          <a:pt x="82260" y="493561"/>
                        </a:cubicBezTo>
                        <a:cubicBezTo>
                          <a:pt x="35282" y="498384"/>
                          <a:pt x="-1891" y="450778"/>
                          <a:pt x="0" y="411301"/>
                        </a:cubicBezTo>
                        <a:cubicBezTo>
                          <a:pt x="-25050" y="313962"/>
                          <a:pt x="16718" y="234945"/>
                          <a:pt x="0" y="8226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Graphic 57">
            <a:extLst>
              <a:ext uri="{FF2B5EF4-FFF2-40B4-BE49-F238E27FC236}">
                <a16:creationId xmlns:a16="http://schemas.microsoft.com/office/drawing/2014/main" id="{A3B7E776-E16F-4B5C-A314-EE29732CE78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5946" y="1275524"/>
            <a:ext cx="506156" cy="506156"/>
          </a:xfrm>
          <a:prstGeom prst="rect">
            <a:avLst/>
          </a:prstGeom>
        </p:spPr>
      </p:pic>
      <p:sp>
        <p:nvSpPr>
          <p:cNvPr id="3" name="Content Placeholder 2"/>
          <p:cNvSpPr>
            <a:spLocks noGrp="1"/>
          </p:cNvSpPr>
          <p:nvPr>
            <p:ph idx="1"/>
          </p:nvPr>
        </p:nvSpPr>
        <p:spPr>
          <a:xfrm>
            <a:off x="757169" y="1319408"/>
            <a:ext cx="6808146" cy="527981"/>
          </a:xfrm>
        </p:spPr>
        <p:txBody>
          <a:bodyPr>
            <a:normAutofit fontScale="92500"/>
          </a:bodyPr>
          <a:lstStyle/>
          <a:p>
            <a:pPr marL="0" indent="0">
              <a:buNone/>
            </a:pPr>
            <a:r>
              <a:rPr lang="en-US" sz="1400" b="1" dirty="0"/>
              <a:t>Per DoDI 5330.03, all DOD components should be using DLA Document Services for printing services, scanning/conversion and procuring office devices.</a:t>
            </a:r>
          </a:p>
          <a:p>
            <a:pPr marL="457200" lvl="1" indent="0">
              <a:buNone/>
            </a:pPr>
            <a:endParaRPr lang="en-US" b="1" dirty="0"/>
          </a:p>
        </p:txBody>
      </p:sp>
      <p:cxnSp>
        <p:nvCxnSpPr>
          <p:cNvPr id="32" name="Straight Connector 31">
            <a:extLst>
              <a:ext uri="{FF2B5EF4-FFF2-40B4-BE49-F238E27FC236}">
                <a16:creationId xmlns:a16="http://schemas.microsoft.com/office/drawing/2014/main" id="{6E1A35A6-2E55-4FB3-B331-6F168CD0035A}"/>
              </a:ext>
              <a:ext uri="{C183D7F6-B498-43B3-948B-1728B52AA6E4}">
                <adec:decorative xmlns:adec="http://schemas.microsoft.com/office/drawing/2017/decorative" val="1"/>
              </a:ext>
            </a:extLst>
          </p:cNvPr>
          <p:cNvCxnSpPr>
            <a:cxnSpLocks/>
          </p:cNvCxnSpPr>
          <p:nvPr/>
        </p:nvCxnSpPr>
        <p:spPr>
          <a:xfrm flipH="1">
            <a:off x="309835" y="2119496"/>
            <a:ext cx="1372661" cy="0"/>
          </a:xfrm>
          <a:prstGeom prst="line">
            <a:avLst/>
          </a:prstGeom>
          <a:ln w="381000" cap="rnd">
            <a:solidFill>
              <a:srgbClr val="0076A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0953E5A-44CB-436E-B3FB-8E4E7FF51432}"/>
              </a:ext>
              <a:ext uri="{C183D7F6-B498-43B3-948B-1728B52AA6E4}">
                <adec:decorative xmlns:adec="http://schemas.microsoft.com/office/drawing/2017/decorative" val="0"/>
              </a:ext>
            </a:extLst>
          </p:cNvPr>
          <p:cNvSpPr txBox="1"/>
          <p:nvPr/>
        </p:nvSpPr>
        <p:spPr>
          <a:xfrm>
            <a:off x="209250" y="1927386"/>
            <a:ext cx="1573829" cy="369332"/>
          </a:xfrm>
          <a:prstGeom prst="rect">
            <a:avLst/>
          </a:prstGeom>
          <a:noFill/>
        </p:spPr>
        <p:txBody>
          <a:bodyPr wrap="square" rtlCol="0">
            <a:spAutoFit/>
          </a:bodyPr>
          <a:lstStyle/>
          <a:p>
            <a:r>
              <a:rPr lang="en-US" sz="1600" b="1" dirty="0">
                <a:solidFill>
                  <a:schemeClr val="bg1"/>
                </a:solidFill>
              </a:rPr>
              <a:t>Print</a:t>
            </a:r>
            <a:r>
              <a:rPr lang="en-US" b="1" dirty="0">
                <a:solidFill>
                  <a:schemeClr val="bg1"/>
                </a:solidFill>
              </a:rPr>
              <a:t> </a:t>
            </a:r>
            <a:r>
              <a:rPr lang="en-US" sz="1600" b="1" dirty="0">
                <a:solidFill>
                  <a:schemeClr val="bg1"/>
                </a:solidFill>
              </a:rPr>
              <a:t>Services</a:t>
            </a:r>
          </a:p>
        </p:txBody>
      </p:sp>
      <p:sp>
        <p:nvSpPr>
          <p:cNvPr id="39" name="Content Placeholder 2">
            <a:extLst>
              <a:ext uri="{FF2B5EF4-FFF2-40B4-BE49-F238E27FC236}">
                <a16:creationId xmlns:a16="http://schemas.microsoft.com/office/drawing/2014/main" id="{0262BF7E-5414-4010-A0E8-5A4549487681}"/>
              </a:ext>
            </a:extLst>
          </p:cNvPr>
          <p:cNvSpPr txBox="1">
            <a:spLocks/>
          </p:cNvSpPr>
          <p:nvPr/>
        </p:nvSpPr>
        <p:spPr>
          <a:xfrm>
            <a:off x="96196" y="2369052"/>
            <a:ext cx="4774514" cy="464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dirty="0">
                <a:solidFill>
                  <a:srgbClr val="333333"/>
                </a:solidFill>
                <a:latin typeface="Helvetica Neue"/>
              </a:rPr>
              <a:t>B</a:t>
            </a:r>
            <a:r>
              <a:rPr lang="en-US" sz="1300" b="0" i="0" dirty="0">
                <a:solidFill>
                  <a:srgbClr val="333333"/>
                </a:solidFill>
                <a:effectLst/>
                <a:latin typeface="Helvetica Neue"/>
              </a:rPr>
              <a:t>rochures, training manuals, banners, aircraft decals etc. </a:t>
            </a:r>
            <a:r>
              <a:rPr lang="en-US" sz="1300" dirty="0">
                <a:solidFill>
                  <a:srgbClr val="333333"/>
                </a:solidFill>
                <a:latin typeface="Helvetica Neue"/>
              </a:rPr>
              <a:t>with a </a:t>
            </a:r>
            <a:r>
              <a:rPr lang="en-US" sz="1300" b="0" i="0" dirty="0">
                <a:solidFill>
                  <a:srgbClr val="333333"/>
                </a:solidFill>
                <a:effectLst/>
                <a:latin typeface="Helvetica Neue"/>
              </a:rPr>
              <a:t>variety of custom and specialty materials available.</a:t>
            </a:r>
          </a:p>
        </p:txBody>
      </p:sp>
      <p:cxnSp>
        <p:nvCxnSpPr>
          <p:cNvPr id="37" name="Straight Connector 36">
            <a:extLst>
              <a:ext uri="{FF2B5EF4-FFF2-40B4-BE49-F238E27FC236}">
                <a16:creationId xmlns:a16="http://schemas.microsoft.com/office/drawing/2014/main" id="{011E218D-1074-49D9-BDE2-C9656752FA41}"/>
              </a:ext>
              <a:ext uri="{C183D7F6-B498-43B3-948B-1728B52AA6E4}">
                <adec:decorative xmlns:adec="http://schemas.microsoft.com/office/drawing/2017/decorative" val="1"/>
              </a:ext>
            </a:extLst>
          </p:cNvPr>
          <p:cNvCxnSpPr>
            <a:cxnSpLocks/>
          </p:cNvCxnSpPr>
          <p:nvPr/>
        </p:nvCxnSpPr>
        <p:spPr>
          <a:xfrm flipH="1">
            <a:off x="322026" y="3063651"/>
            <a:ext cx="2265726" cy="0"/>
          </a:xfrm>
          <a:prstGeom prst="line">
            <a:avLst/>
          </a:prstGeom>
          <a:ln w="381000" cap="rnd">
            <a:solidFill>
              <a:schemeClr val="bg1">
                <a:lumMod val="6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37E3BBA-E01C-42BB-B4A6-8BFFDE9E0CF2}"/>
              </a:ext>
            </a:extLst>
          </p:cNvPr>
          <p:cNvSpPr txBox="1"/>
          <p:nvPr/>
        </p:nvSpPr>
        <p:spPr>
          <a:xfrm>
            <a:off x="209250" y="2897805"/>
            <a:ext cx="2477516" cy="338554"/>
          </a:xfrm>
          <a:prstGeom prst="rect">
            <a:avLst/>
          </a:prstGeom>
          <a:noFill/>
        </p:spPr>
        <p:txBody>
          <a:bodyPr wrap="square" rtlCol="0">
            <a:spAutoFit/>
          </a:bodyPr>
          <a:lstStyle/>
          <a:p>
            <a:r>
              <a:rPr lang="en-US" sz="1600" b="1" dirty="0">
                <a:solidFill>
                  <a:schemeClr val="bg1"/>
                </a:solidFill>
              </a:rPr>
              <a:t>Scanning &amp; Conversion</a:t>
            </a:r>
          </a:p>
        </p:txBody>
      </p:sp>
      <p:sp>
        <p:nvSpPr>
          <p:cNvPr id="59" name="Content Placeholder 2">
            <a:extLst>
              <a:ext uri="{FF2B5EF4-FFF2-40B4-BE49-F238E27FC236}">
                <a16:creationId xmlns:a16="http://schemas.microsoft.com/office/drawing/2014/main" id="{AB9BE418-BB3E-4773-A6D4-58DC948630D2}"/>
              </a:ext>
            </a:extLst>
          </p:cNvPr>
          <p:cNvSpPr txBox="1">
            <a:spLocks/>
          </p:cNvSpPr>
          <p:nvPr/>
        </p:nvSpPr>
        <p:spPr>
          <a:xfrm>
            <a:off x="96196" y="3353692"/>
            <a:ext cx="4774514" cy="451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b="0" i="0" dirty="0">
                <a:solidFill>
                  <a:srgbClr val="333333"/>
                </a:solidFill>
                <a:effectLst/>
                <a:latin typeface="Helvetica Neue"/>
              </a:rPr>
              <a:t>Technicians can convert documents of all sizes to electronic format for easy search and retrieval</a:t>
            </a:r>
          </a:p>
        </p:txBody>
      </p:sp>
      <p:cxnSp>
        <p:nvCxnSpPr>
          <p:cNvPr id="38" name="Straight Connector 37">
            <a:extLst>
              <a:ext uri="{FF2B5EF4-FFF2-40B4-BE49-F238E27FC236}">
                <a16:creationId xmlns:a16="http://schemas.microsoft.com/office/drawing/2014/main" id="{3BED9860-5F48-4E8A-AFAC-489A5BC1B615}"/>
              </a:ext>
              <a:ext uri="{C183D7F6-B498-43B3-948B-1728B52AA6E4}">
                <adec:decorative xmlns:adec="http://schemas.microsoft.com/office/drawing/2017/decorative" val="1"/>
              </a:ext>
            </a:extLst>
          </p:cNvPr>
          <p:cNvCxnSpPr>
            <a:cxnSpLocks/>
          </p:cNvCxnSpPr>
          <p:nvPr/>
        </p:nvCxnSpPr>
        <p:spPr>
          <a:xfrm flipH="1">
            <a:off x="324174" y="4064350"/>
            <a:ext cx="2574474" cy="0"/>
          </a:xfrm>
          <a:prstGeom prst="line">
            <a:avLst/>
          </a:prstGeom>
          <a:ln w="381000" cap="rnd">
            <a:solidFill>
              <a:schemeClr val="accent4">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713BE7F-BD9B-4124-97C1-9D9CD71A8359}"/>
              </a:ext>
            </a:extLst>
          </p:cNvPr>
          <p:cNvSpPr txBox="1"/>
          <p:nvPr/>
        </p:nvSpPr>
        <p:spPr>
          <a:xfrm>
            <a:off x="209250" y="3886655"/>
            <a:ext cx="2771694" cy="338554"/>
          </a:xfrm>
          <a:prstGeom prst="rect">
            <a:avLst/>
          </a:prstGeom>
          <a:noFill/>
        </p:spPr>
        <p:txBody>
          <a:bodyPr wrap="square" rtlCol="0">
            <a:spAutoFit/>
          </a:bodyPr>
          <a:lstStyle/>
          <a:p>
            <a:r>
              <a:rPr lang="en-US" sz="1600" b="1" dirty="0">
                <a:solidFill>
                  <a:schemeClr val="bg1"/>
                </a:solidFill>
              </a:rPr>
              <a:t>Office Device Management</a:t>
            </a:r>
          </a:p>
        </p:txBody>
      </p:sp>
      <p:sp>
        <p:nvSpPr>
          <p:cNvPr id="43" name="Content Placeholder 2">
            <a:extLst>
              <a:ext uri="{FF2B5EF4-FFF2-40B4-BE49-F238E27FC236}">
                <a16:creationId xmlns:a16="http://schemas.microsoft.com/office/drawing/2014/main" id="{274CC4A8-CB54-4B4C-B06A-66A8150F67F8}"/>
              </a:ext>
            </a:extLst>
          </p:cNvPr>
          <p:cNvSpPr txBox="1">
            <a:spLocks/>
          </p:cNvSpPr>
          <p:nvPr/>
        </p:nvSpPr>
        <p:spPr>
          <a:xfrm>
            <a:off x="96196" y="4333014"/>
            <a:ext cx="4894904" cy="6738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dirty="0">
                <a:solidFill>
                  <a:srgbClr val="333333"/>
                </a:solidFill>
                <a:latin typeface="Helvetica Neue"/>
              </a:rPr>
              <a:t>P</a:t>
            </a:r>
            <a:r>
              <a:rPr lang="en-US" sz="1300" b="0" i="0" dirty="0">
                <a:solidFill>
                  <a:srgbClr val="333333"/>
                </a:solidFill>
                <a:effectLst/>
                <a:latin typeface="Helvetica Neue"/>
              </a:rPr>
              <a:t>rocurement, delivery and sustainment of office devices including office, desktop and stand-alone printers as well as copiers, fax machines, scanners and multi-function devices. </a:t>
            </a:r>
          </a:p>
          <a:p>
            <a:pPr marL="0" indent="0">
              <a:buNone/>
            </a:pPr>
            <a:endParaRPr lang="en-US" sz="1300" dirty="0"/>
          </a:p>
        </p:txBody>
      </p:sp>
      <p:sp>
        <p:nvSpPr>
          <p:cNvPr id="7" name="TextBox 6">
            <a:extLst>
              <a:ext uri="{FF2B5EF4-FFF2-40B4-BE49-F238E27FC236}">
                <a16:creationId xmlns:a16="http://schemas.microsoft.com/office/drawing/2014/main" id="{C0CC153A-8521-D98E-7C95-57F3C34BCE97}"/>
              </a:ext>
            </a:extLst>
          </p:cNvPr>
          <p:cNvSpPr txBox="1"/>
          <p:nvPr/>
        </p:nvSpPr>
        <p:spPr>
          <a:xfrm>
            <a:off x="892778" y="5066699"/>
            <a:ext cx="3181350" cy="1231106"/>
          </a:xfrm>
          <a:prstGeom prst="rect">
            <a:avLst/>
          </a:prstGeom>
          <a:noFill/>
          <a:ln>
            <a:solidFill>
              <a:schemeClr val="tx1"/>
            </a:solidFill>
          </a:ln>
        </p:spPr>
        <p:txBody>
          <a:bodyPr wrap="square" rtlCol="0">
            <a:spAutoFit/>
          </a:bodyPr>
          <a:lstStyle/>
          <a:p>
            <a:pPr algn="ctr"/>
            <a:r>
              <a:rPr lang="en-US" sz="1400" b="1" dirty="0"/>
              <a:t>Contact Us</a:t>
            </a:r>
          </a:p>
          <a:p>
            <a:pPr algn="ctr"/>
            <a:endParaRPr lang="en-US" sz="1200" b="1" dirty="0">
              <a:hlinkClick r:id="rId5">
                <a:extLst>
                  <a:ext uri="{A12FA001-AC4F-418D-AE19-62706E023703}">
                    <ahyp:hlinkClr xmlns:ahyp="http://schemas.microsoft.com/office/drawing/2018/hyperlinkcolor" val="tx"/>
                  </a:ext>
                </a:extLst>
              </a:hlinkClick>
            </a:endParaRPr>
          </a:p>
          <a:p>
            <a:pPr algn="ctr"/>
            <a:r>
              <a:rPr lang="en-US" sz="1200" dirty="0">
                <a:solidFill>
                  <a:srgbClr val="0563C1"/>
                </a:solidFill>
                <a:hlinkClick r:id="rId5">
                  <a:extLst>
                    <a:ext uri="{A12FA001-AC4F-418D-AE19-62706E023703}">
                      <ahyp:hlinkClr xmlns:ahyp="http://schemas.microsoft.com/office/drawing/2018/hyperlinkcolor" val="tx"/>
                    </a:ext>
                  </a:extLst>
                </a:hlinkClick>
              </a:rPr>
              <a:t>https://www.dla.mil/Document-Services/</a:t>
            </a:r>
            <a:endParaRPr lang="en-US" sz="1200" dirty="0"/>
          </a:p>
          <a:p>
            <a:pPr algn="ctr"/>
            <a:endParaRPr lang="en-US" sz="1200" dirty="0"/>
          </a:p>
          <a:p>
            <a:pPr algn="ctr"/>
            <a:r>
              <a:rPr lang="en-US" sz="1200" dirty="0"/>
              <a:t>Call: 1-866-736-7010</a:t>
            </a:r>
          </a:p>
          <a:p>
            <a:pPr algn="ctr"/>
            <a:r>
              <a:rPr lang="en-US" sz="1200" dirty="0"/>
              <a:t>Email: contact.docsvcs@dla.mil</a:t>
            </a:r>
          </a:p>
        </p:txBody>
      </p:sp>
      <p:cxnSp>
        <p:nvCxnSpPr>
          <p:cNvPr id="83" name="Straight Connector 82">
            <a:extLst>
              <a:ext uri="{FF2B5EF4-FFF2-40B4-BE49-F238E27FC236}">
                <a16:creationId xmlns:a16="http://schemas.microsoft.com/office/drawing/2014/main" id="{52689DB4-8872-4EB2-B42C-2ACE2465CD0B}"/>
              </a:ext>
              <a:ext uri="{C183D7F6-B498-43B3-948B-1728B52AA6E4}">
                <adec:decorative xmlns:adec="http://schemas.microsoft.com/office/drawing/2017/decorative" val="1"/>
              </a:ext>
            </a:extLst>
          </p:cNvPr>
          <p:cNvCxnSpPr>
            <a:cxnSpLocks/>
          </p:cNvCxnSpPr>
          <p:nvPr/>
        </p:nvCxnSpPr>
        <p:spPr>
          <a:xfrm flipH="1">
            <a:off x="5315965" y="2638443"/>
            <a:ext cx="2671213" cy="0"/>
          </a:xfrm>
          <a:prstGeom prst="line">
            <a:avLst/>
          </a:prstGeom>
          <a:ln w="1403350" cap="rnd">
            <a:gradFill flip="none" rotWithShape="1">
              <a:gsLst>
                <a:gs pos="16000">
                  <a:srgbClr val="FFFFFF"/>
                </a:gs>
                <a:gs pos="54000">
                  <a:srgbClr val="0076A3"/>
                </a:gs>
                <a:gs pos="100000">
                  <a:srgbClr val="0076A3"/>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B15AF4-17ED-469E-A545-411A786B259D}"/>
              </a:ext>
              <a:ext uri="{C183D7F6-B498-43B3-948B-1728B52AA6E4}">
                <adec:decorative xmlns:adec="http://schemas.microsoft.com/office/drawing/2017/decorative" val="1"/>
              </a:ext>
            </a:extLst>
          </p:cNvPr>
          <p:cNvCxnSpPr>
            <a:cxnSpLocks/>
          </p:cNvCxnSpPr>
          <p:nvPr/>
        </p:nvCxnSpPr>
        <p:spPr>
          <a:xfrm flipH="1">
            <a:off x="5934075" y="4082640"/>
            <a:ext cx="2460117" cy="0"/>
          </a:xfrm>
          <a:prstGeom prst="line">
            <a:avLst/>
          </a:prstGeom>
          <a:ln w="1403350" cap="rnd">
            <a:gradFill flip="none" rotWithShape="1">
              <a:gsLst>
                <a:gs pos="89000">
                  <a:srgbClr val="FFFFFF"/>
                </a:gs>
                <a:gs pos="49000">
                  <a:schemeClr val="accent3">
                    <a:lumMod val="95000"/>
                    <a:lumOff val="5000"/>
                  </a:schemeClr>
                </a:gs>
                <a:gs pos="0">
                  <a:schemeClr val="accent3">
                    <a:lumMod val="6000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67E7F41-684C-48C1-9C2F-BCB9D347FEFC}"/>
              </a:ext>
              <a:ext uri="{C183D7F6-B498-43B3-948B-1728B52AA6E4}">
                <adec:decorative xmlns:adec="http://schemas.microsoft.com/office/drawing/2017/decorative" val="1"/>
              </a:ext>
            </a:extLst>
          </p:cNvPr>
          <p:cNvCxnSpPr>
            <a:cxnSpLocks/>
          </p:cNvCxnSpPr>
          <p:nvPr/>
        </p:nvCxnSpPr>
        <p:spPr>
          <a:xfrm flipH="1">
            <a:off x="4991100" y="5502627"/>
            <a:ext cx="3062019" cy="59973"/>
          </a:xfrm>
          <a:prstGeom prst="line">
            <a:avLst/>
          </a:prstGeom>
          <a:ln w="1403350" cap="rnd">
            <a:gradFill flip="none" rotWithShape="1">
              <a:gsLst>
                <a:gs pos="19000">
                  <a:srgbClr val="FFFFFF"/>
                </a:gs>
                <a:gs pos="59000">
                  <a:schemeClr val="accent4">
                    <a:lumMod val="75000"/>
                  </a:schemeClr>
                </a:gs>
                <a:gs pos="100000">
                  <a:schemeClr val="accent4">
                    <a:lumMod val="75000"/>
                  </a:schemeClr>
                </a:gs>
              </a:gsLst>
              <a:lin ang="10800000" scaled="1"/>
              <a:tileRect/>
            </a:gradFill>
          </a:ln>
          <a:effectLst/>
        </p:spPr>
        <p:style>
          <a:lnRef idx="1">
            <a:schemeClr val="accent1"/>
          </a:lnRef>
          <a:fillRef idx="0">
            <a:schemeClr val="accent1"/>
          </a:fillRef>
          <a:effectRef idx="0">
            <a:schemeClr val="accent1"/>
          </a:effectRef>
          <a:fontRef idx="minor">
            <a:schemeClr val="tx1"/>
          </a:fontRef>
        </p:style>
      </p:cxnSp>
      <p:sp>
        <p:nvSpPr>
          <p:cNvPr id="15" name="Oval 14" descr="Document Services employees pulling a large-format printed item off the printer.&#10;">
            <a:extLst>
              <a:ext uri="{FF2B5EF4-FFF2-40B4-BE49-F238E27FC236}">
                <a16:creationId xmlns:a16="http://schemas.microsoft.com/office/drawing/2014/main" id="{747900EE-43EB-41D9-88FD-7F48246B43CC}"/>
              </a:ext>
            </a:extLst>
          </p:cNvPr>
          <p:cNvSpPr/>
          <p:nvPr/>
        </p:nvSpPr>
        <p:spPr>
          <a:xfrm>
            <a:off x="7151473" y="1829348"/>
            <a:ext cx="1845080" cy="1785492"/>
          </a:xfrm>
          <a:prstGeom prst="ellipse">
            <a:avLst/>
          </a:prstGeom>
          <a:blipFill dpi="0" rotWithShape="1">
            <a:blip r:embed="rId6">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descr="Document Services employee feeds paper records through a scanner for conversion to electronic format. ">
            <a:extLst>
              <a:ext uri="{FF2B5EF4-FFF2-40B4-BE49-F238E27FC236}">
                <a16:creationId xmlns:a16="http://schemas.microsoft.com/office/drawing/2014/main" id="{202F8E90-3638-460E-BAED-7900436CD30B}"/>
              </a:ext>
            </a:extLst>
          </p:cNvPr>
          <p:cNvSpPr/>
          <p:nvPr/>
        </p:nvSpPr>
        <p:spPr>
          <a:xfrm>
            <a:off x="5203768" y="3193145"/>
            <a:ext cx="1845079" cy="1802514"/>
          </a:xfrm>
          <a:prstGeom prst="ellipse">
            <a:avLst/>
          </a:prstGeom>
          <a:blipFill dpi="0" rotWithShape="1">
            <a:blip r:embed="rId7" cstate="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descr="Multi-functional device (MFD) in office setting. MFDs print, scan, and fax all in one.">
            <a:extLst>
              <a:ext uri="{FF2B5EF4-FFF2-40B4-BE49-F238E27FC236}">
                <a16:creationId xmlns:a16="http://schemas.microsoft.com/office/drawing/2014/main" id="{D47F4560-C1DC-4E6C-BA00-53D3A2432A3A}"/>
              </a:ext>
            </a:extLst>
          </p:cNvPr>
          <p:cNvSpPr/>
          <p:nvPr/>
        </p:nvSpPr>
        <p:spPr>
          <a:xfrm>
            <a:off x="7189770" y="4528801"/>
            <a:ext cx="1845080" cy="1766277"/>
          </a:xfrm>
          <a:prstGeom prst="ellipse">
            <a:avLst/>
          </a:prstGeom>
          <a:blipFill>
            <a:blip r:embed="rId8" cstate="print">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C183D7F6-B498-43B3-948B-1728B52AA6E4}">
                <adec:decorative xmlns:adec="http://schemas.microsoft.com/office/drawing/2017/decorative" val="0"/>
              </a:ext>
            </a:extLst>
          </p:cNvPr>
          <p:cNvSpPr>
            <a:spLocks noGrp="1"/>
          </p:cNvSpPr>
          <p:nvPr>
            <p:ph type="sldNum" sz="quarter" idx="12"/>
          </p:nvPr>
        </p:nvSpPr>
        <p:spPr/>
        <p:txBody>
          <a:bodyPr/>
          <a:lstStyle/>
          <a:p>
            <a:fld id="{0F70353F-5ECB-4B50-B3EA-C871EA4E3F32}" type="slidenum">
              <a:rPr lang="en-US" smtClean="0"/>
              <a:t>17</a:t>
            </a:fld>
            <a:endParaRPr lang="en-US"/>
          </a:p>
        </p:txBody>
      </p:sp>
    </p:spTree>
    <p:extLst>
      <p:ext uri="{BB962C8B-B14F-4D97-AF65-F5344CB8AC3E}">
        <p14:creationId xmlns:p14="http://schemas.microsoft.com/office/powerpoint/2010/main" val="768247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7554359-B137-4A89-B939-D9BC920F2B9D}"/>
              </a:ext>
            </a:extLst>
          </p:cNvPr>
          <p:cNvSpPr txBox="1">
            <a:spLocks noGrp="1"/>
          </p:cNvSpPr>
          <p:nvPr>
            <p:ph type="title"/>
          </p:nvPr>
        </p:nvSpPr>
        <p:spPr bwMode="auto">
          <a:xfrm>
            <a:off x="3762348" y="163249"/>
            <a:ext cx="5029200" cy="8239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tx1"/>
                </a:solidFill>
                <a:latin typeface="Arial" pitchFamily="34" charset="0"/>
                <a:cs typeface="Arial" pitchFamily="34" charset="0"/>
              </a:defRPr>
            </a:lvl2pPr>
            <a:lvl3pPr algn="ctr" rtl="0" eaLnBrk="0" fontAlgn="base" hangingPunct="0">
              <a:spcBef>
                <a:spcPct val="0"/>
              </a:spcBef>
              <a:spcAft>
                <a:spcPct val="0"/>
              </a:spcAft>
              <a:defRPr sz="3600" b="1">
                <a:solidFill>
                  <a:schemeClr val="tx1"/>
                </a:solidFill>
                <a:latin typeface="Arial" pitchFamily="34" charset="0"/>
                <a:cs typeface="Arial" pitchFamily="34" charset="0"/>
              </a:defRPr>
            </a:lvl3pPr>
            <a:lvl4pPr algn="ctr" rtl="0" eaLnBrk="0" fontAlgn="base" hangingPunct="0">
              <a:spcBef>
                <a:spcPct val="0"/>
              </a:spcBef>
              <a:spcAft>
                <a:spcPct val="0"/>
              </a:spcAft>
              <a:defRPr sz="3600" b="1">
                <a:solidFill>
                  <a:schemeClr val="tx1"/>
                </a:solidFill>
                <a:latin typeface="Arial" pitchFamily="34" charset="0"/>
                <a:cs typeface="Arial" pitchFamily="34" charset="0"/>
              </a:defRPr>
            </a:lvl4pPr>
            <a:lvl5pPr algn="ctr" rtl="0" eaLnBrk="0" fontAlgn="base" hangingPunct="0">
              <a:spcBef>
                <a:spcPct val="0"/>
              </a:spcBef>
              <a:spcAft>
                <a:spcPct val="0"/>
              </a:spcAft>
              <a:defRPr sz="3600" b="1">
                <a:solidFill>
                  <a:schemeClr val="tx1"/>
                </a:solidFill>
                <a:latin typeface="Arial" pitchFamily="34" charset="0"/>
                <a:cs typeface="Arial"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altLang="en-US" sz="2400" dirty="0">
                <a:solidFill>
                  <a:srgbClr val="002060"/>
                </a:solidFill>
                <a:latin typeface="+mj-lt"/>
                <a:cs typeface="Times New Roman" panose="02020603050405020304" pitchFamily="18" charset="0"/>
              </a:rPr>
              <a:t>DLA Installation Management</a:t>
            </a:r>
          </a:p>
        </p:txBody>
      </p:sp>
      <p:sp>
        <p:nvSpPr>
          <p:cNvPr id="7" name="Rectangle 3">
            <a:extLst>
              <a:ext uri="{FF2B5EF4-FFF2-40B4-BE49-F238E27FC236}">
                <a16:creationId xmlns:a16="http://schemas.microsoft.com/office/drawing/2014/main" id="{C7DA7F1E-61FA-4646-B42A-AA09AA98FEF9}"/>
              </a:ext>
            </a:extLst>
          </p:cNvPr>
          <p:cNvSpPr txBox="1">
            <a:spLocks noChangeArrowheads="1"/>
          </p:cNvSpPr>
          <p:nvPr/>
        </p:nvSpPr>
        <p:spPr bwMode="auto">
          <a:xfrm>
            <a:off x="312420" y="1357162"/>
            <a:ext cx="8383905" cy="397683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lvl="1" indent="0" defTabSz="914400" eaLnBrk="1" hangingPunct="1">
              <a:lnSpc>
                <a:spcPts val="2400"/>
              </a:lnSpc>
              <a:spcBef>
                <a:spcPct val="0"/>
              </a:spcBef>
              <a:buFont typeface="Arial" pitchFamily="34" charset="0"/>
              <a:buNone/>
              <a:defRPr/>
            </a:pPr>
            <a:r>
              <a:rPr lang="en-US" sz="2200" dirty="0">
                <a:latin typeface="+mn-lt"/>
                <a:cs typeface="Times New Roman" panose="02020603050405020304" pitchFamily="18" charset="0"/>
              </a:rPr>
              <a:t>DLA Installation Management provides policy and operations for specialized support services to DLA Major Subordinate Commands, J/D Codes and tenant organizations to include: </a:t>
            </a:r>
          </a:p>
          <a:p>
            <a:pPr marL="57150" lvl="1" indent="0" defTabSz="914400" eaLnBrk="1" hangingPunct="1">
              <a:spcBef>
                <a:spcPct val="0"/>
              </a:spcBef>
              <a:buFont typeface="Arial" pitchFamily="34" charset="0"/>
              <a:buNone/>
              <a:defRPr/>
            </a:pPr>
            <a:endParaRPr lang="en-US" sz="800" dirty="0">
              <a:latin typeface="+mn-lt"/>
              <a:cs typeface="Times New Roman" panose="02020603050405020304" pitchFamily="18" charset="0"/>
            </a:endParaRPr>
          </a:p>
          <a:p>
            <a:pPr marL="685800" lvl="2" defTabSz="914400" eaLnBrk="1" hangingPunct="1">
              <a:spcBef>
                <a:spcPct val="0"/>
              </a:spcBef>
              <a:spcAft>
                <a:spcPts val="600"/>
              </a:spcAft>
              <a:buFont typeface="Arial" pitchFamily="34" charset="0"/>
              <a:buChar char="•"/>
              <a:defRPr/>
            </a:pPr>
            <a:r>
              <a:rPr lang="en-US" sz="2000" dirty="0">
                <a:latin typeface="+mn-lt"/>
                <a:cs typeface="Times New Roman" panose="02020603050405020304" pitchFamily="18" charset="0"/>
              </a:rPr>
              <a:t>Facilities and Equipment</a:t>
            </a:r>
          </a:p>
          <a:p>
            <a:pPr marL="685800" lvl="2" defTabSz="914400" eaLnBrk="1" hangingPunct="1">
              <a:spcBef>
                <a:spcPct val="0"/>
              </a:spcBef>
              <a:spcAft>
                <a:spcPts val="600"/>
              </a:spcAft>
              <a:buFont typeface="Arial" pitchFamily="34" charset="0"/>
              <a:buChar char="•"/>
              <a:defRPr/>
            </a:pPr>
            <a:r>
              <a:rPr lang="en-US" sz="2000" dirty="0">
                <a:latin typeface="+mn-lt"/>
                <a:cs typeface="Times New Roman" panose="02020603050405020304" pitchFamily="18" charset="0"/>
              </a:rPr>
              <a:t>Security and Emergency Services</a:t>
            </a:r>
          </a:p>
          <a:p>
            <a:pPr marL="685800" lvl="2" defTabSz="914400" eaLnBrk="1" hangingPunct="1">
              <a:spcBef>
                <a:spcPct val="0"/>
              </a:spcBef>
              <a:spcAft>
                <a:spcPts val="600"/>
              </a:spcAft>
              <a:buFont typeface="Arial" pitchFamily="34" charset="0"/>
              <a:buChar char="•"/>
              <a:defRPr/>
            </a:pPr>
            <a:r>
              <a:rPr lang="en-US" sz="2000" dirty="0">
                <a:latin typeface="+mn-lt"/>
                <a:cs typeface="Times New Roman" panose="02020603050405020304" pitchFamily="18" charset="0"/>
              </a:rPr>
              <a:t>Environmental Management</a:t>
            </a:r>
          </a:p>
          <a:p>
            <a:pPr marL="685800" lvl="2" defTabSz="914400">
              <a:spcBef>
                <a:spcPct val="0"/>
              </a:spcBef>
              <a:spcAft>
                <a:spcPts val="600"/>
              </a:spcAft>
              <a:buFont typeface="Arial" pitchFamily="34" charset="0"/>
              <a:buChar char="•"/>
              <a:defRPr/>
            </a:pPr>
            <a:r>
              <a:rPr lang="en-US" sz="2000" dirty="0">
                <a:latin typeface="+mn-lt"/>
                <a:cs typeface="Times New Roman" panose="02020603050405020304" pitchFamily="18" charset="0"/>
              </a:rPr>
              <a:t>Installation Management</a:t>
            </a:r>
          </a:p>
          <a:p>
            <a:pPr marL="685800" lvl="2" defTabSz="914400">
              <a:spcBef>
                <a:spcPct val="0"/>
              </a:spcBef>
              <a:spcAft>
                <a:spcPts val="600"/>
              </a:spcAft>
              <a:buFont typeface="Arial" pitchFamily="34" charset="0"/>
              <a:buChar char="•"/>
              <a:defRPr/>
            </a:pPr>
            <a:r>
              <a:rPr lang="en-US" sz="2000" dirty="0">
                <a:latin typeface="+mn-lt"/>
                <a:cs typeface="Times New Roman" panose="02020603050405020304" pitchFamily="18" charset="0"/>
              </a:rPr>
              <a:t>Family and Morale, Welfare, and Recreation</a:t>
            </a:r>
          </a:p>
        </p:txBody>
      </p:sp>
      <p:grpSp>
        <p:nvGrpSpPr>
          <p:cNvPr id="2" name="Group 1" descr="Four images showing child care facility children and employees, the DLA McNamara headquarters building, security vehicle with fire truck and a DLA facility construction site.">
            <a:extLst>
              <a:ext uri="{FF2B5EF4-FFF2-40B4-BE49-F238E27FC236}">
                <a16:creationId xmlns:a16="http://schemas.microsoft.com/office/drawing/2014/main" id="{BCCA7314-F29E-5143-8F50-5B317FD72AFB}"/>
              </a:ext>
              <a:ext uri="{C183D7F6-B498-43B3-948B-1728B52AA6E4}">
                <adec:decorative xmlns:adec="http://schemas.microsoft.com/office/drawing/2017/decorative" val="0"/>
              </a:ext>
            </a:extLst>
          </p:cNvPr>
          <p:cNvGrpSpPr/>
          <p:nvPr/>
        </p:nvGrpSpPr>
        <p:grpSpPr>
          <a:xfrm>
            <a:off x="391880" y="2636837"/>
            <a:ext cx="8534951" cy="3489051"/>
            <a:chOff x="391880" y="2636837"/>
            <a:chExt cx="8534951" cy="3489051"/>
          </a:xfrm>
        </p:grpSpPr>
        <p:pic>
          <p:nvPicPr>
            <p:cNvPr id="8" name="Picture 3">
              <a:extLst>
                <a:ext uri="{FF2B5EF4-FFF2-40B4-BE49-F238E27FC236}">
                  <a16:creationId xmlns:a16="http://schemas.microsoft.com/office/drawing/2014/main" id="{3411C5E5-8F51-4912-9DE4-5F5C4EAEC0CD}"/>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880" y="4519888"/>
              <a:ext cx="2442172" cy="1606000"/>
            </a:xfrm>
            <a:prstGeom prst="roundRect">
              <a:avLst>
                <a:gd name="adj" fmla="val 16667"/>
              </a:avLst>
            </a:prstGeom>
            <a:ln w="9525">
              <a:noFill/>
              <a:miter lim="800000"/>
              <a:headEnd/>
              <a:tailEnd/>
            </a:ln>
            <a:effectLst>
              <a:outerShdw dist="35921" dir="2700000" algn="ctr" rotWithShape="0">
                <a:schemeClr val="bg2"/>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Lst>
          </p:spPr>
        </p:pic>
        <p:pic>
          <p:nvPicPr>
            <p:cNvPr id="9" name="Picture 12">
              <a:extLst>
                <a:ext uri="{FF2B5EF4-FFF2-40B4-BE49-F238E27FC236}">
                  <a16:creationId xmlns:a16="http://schemas.microsoft.com/office/drawing/2014/main" id="{31264EE1-49C5-4AEB-A89D-FA777FFCABF5}"/>
                </a:ext>
                <a:ext uri="{C183D7F6-B498-43B3-948B-1728B52AA6E4}">
                  <adec:decorative xmlns:adec="http://schemas.microsoft.com/office/drawing/2017/decorative" val="1"/>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a:ext>
              </a:extLst>
            </a:blip>
            <a:srcRect/>
            <a:stretch>
              <a:fillRect/>
            </a:stretch>
          </p:blipFill>
          <p:spPr bwMode="auto">
            <a:xfrm>
              <a:off x="3178173" y="4519888"/>
              <a:ext cx="2977667" cy="1606000"/>
            </a:xfrm>
            <a:prstGeom prst="roundRect">
              <a:avLst>
                <a:gd name="adj" fmla="val 16667"/>
              </a:avLst>
            </a:prstGeom>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B6A2CE32-53FB-4405-BAA4-4ED8ACB2D6C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19851" y="4466874"/>
              <a:ext cx="2506980" cy="1659014"/>
            </a:xfrm>
            <a:prstGeom prst="roundRect">
              <a:avLst>
                <a:gd name="adj" fmla="val 16667"/>
              </a:avLst>
            </a:prstGeom>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1431DD2-FF19-4767-ADC9-3AA2342CAC25}"/>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50"/>
            <a:stretch/>
          </p:blipFill>
          <p:spPr>
            <a:xfrm>
              <a:off x="6419851" y="2636837"/>
              <a:ext cx="2506980" cy="1550980"/>
            </a:xfrm>
            <a:prstGeom prst="roundRect">
              <a:avLst>
                <a:gd name="adj" fmla="val 16667"/>
              </a:avLst>
            </a:prstGeom>
            <a:ln>
              <a:noFill/>
            </a:ln>
            <a:effectLst>
              <a:outerShdw blurRad="50800" dist="38100" dir="7800000" algn="tl" rotWithShape="0">
                <a:srgbClr val="000000">
                  <a:alpha val="43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 name="Slide Number Placeholder 3">
            <a:extLst>
              <a:ext uri="{FF2B5EF4-FFF2-40B4-BE49-F238E27FC236}">
                <a16:creationId xmlns:a16="http://schemas.microsoft.com/office/drawing/2014/main" id="{541394E3-92AE-4328-8980-72C50B8B8C03}"/>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18</a:t>
            </a:fld>
            <a:endParaRPr lang="en-US"/>
          </a:p>
        </p:txBody>
      </p:sp>
    </p:spTree>
    <p:extLst>
      <p:ext uri="{BB962C8B-B14F-4D97-AF65-F5344CB8AC3E}">
        <p14:creationId xmlns:p14="http://schemas.microsoft.com/office/powerpoint/2010/main" val="91663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6B63731A-8E1B-4ADE-8B20-F585211BDA13}"/>
              </a:ext>
            </a:extLst>
          </p:cNvPr>
          <p:cNvSpPr txBox="1">
            <a:spLocks noGrp="1"/>
          </p:cNvSpPr>
          <p:nvPr>
            <p:ph type="title" idx="4294967295"/>
          </p:nvPr>
        </p:nvSpPr>
        <p:spPr bwMode="auto">
          <a:xfrm>
            <a:off x="4065736" y="341702"/>
            <a:ext cx="4414893" cy="727075"/>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mj-lt"/>
                <a:ea typeface="+mj-ea"/>
                <a:cs typeface="Times New Roman" panose="02020603050405020304" pitchFamily="18" charset="0"/>
              </a:rPr>
              <a:t>DLA Human Resources (J1)</a:t>
            </a:r>
          </a:p>
        </p:txBody>
      </p:sp>
      <p:sp>
        <p:nvSpPr>
          <p:cNvPr id="8" name="TextBox 7">
            <a:extLst>
              <a:ext uri="{FF2B5EF4-FFF2-40B4-BE49-F238E27FC236}">
                <a16:creationId xmlns:a16="http://schemas.microsoft.com/office/drawing/2014/main" id="{56060B96-42A5-4589-A707-520D25A938F9}"/>
              </a:ext>
            </a:extLst>
          </p:cNvPr>
          <p:cNvSpPr txBox="1"/>
          <p:nvPr/>
        </p:nvSpPr>
        <p:spPr>
          <a:xfrm>
            <a:off x="287867" y="1287631"/>
            <a:ext cx="8686799" cy="5432256"/>
          </a:xfrm>
          <a:prstGeom prst="rect">
            <a:avLst/>
          </a:prstGeom>
          <a:noFill/>
        </p:spPr>
        <p:txBody>
          <a:bodyPr wrap="square">
            <a:spAutoFit/>
          </a:bodyPr>
          <a:lstStyle/>
          <a:p>
            <a:pPr lvl="0">
              <a:lnSpc>
                <a:spcPts val="2600"/>
              </a:lnSpc>
            </a:pPr>
            <a:r>
              <a:rPr lang="en-US" sz="2000" dirty="0">
                <a:cs typeface="Times New Roman" panose="02020603050405020304" pitchFamily="18" charset="0"/>
              </a:rPr>
              <a:t>DLA Human Resources (J1) finds, hires, trains, and sustains a mission-ready workforce for DLA using world class polices, processes, programs, and tools. Within DLA, J1 provides:</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Strategic position management, recruitment and placement</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HR and performance management policy</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Pay and travel administration and policy</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Benefits counseling and administration</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Labor management and employee relations </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Leadership development, career management, and training</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Military personnel administration</a:t>
            </a:r>
          </a:p>
          <a:p>
            <a:pPr marL="285750" lvl="0" indent="-285750">
              <a:lnSpc>
                <a:spcPts val="2700"/>
              </a:lnSpc>
              <a:buFont typeface="Arial" panose="020B0604020202020204" pitchFamily="34" charset="0"/>
              <a:buChar char="•"/>
            </a:pPr>
            <a:r>
              <a:rPr lang="en-US" sz="1900" dirty="0">
                <a:cs typeface="Times New Roman" panose="02020603050405020304" pitchFamily="18" charset="0"/>
              </a:rPr>
              <a:t>Organizational culture/climate program management</a:t>
            </a:r>
          </a:p>
          <a:p>
            <a:pPr algn="ctr">
              <a:lnSpc>
                <a:spcPct val="150000"/>
              </a:lnSpc>
            </a:pPr>
            <a:r>
              <a:rPr lang="en-US" dirty="0">
                <a:cs typeface="Times New Roman" panose="02020603050405020304" pitchFamily="18" charset="0"/>
              </a:rPr>
              <a:t>DLA J1 also provides HR management and services for other </a:t>
            </a:r>
          </a:p>
          <a:p>
            <a:pPr algn="ctr">
              <a:lnSpc>
                <a:spcPts val="1800"/>
              </a:lnSpc>
            </a:pPr>
            <a:r>
              <a:rPr lang="en-US" dirty="0">
                <a:cs typeface="Times New Roman" panose="02020603050405020304" pitchFamily="18" charset="0"/>
              </a:rPr>
              <a:t>defense organizations and commands through the DOD customers team. </a:t>
            </a:r>
          </a:p>
          <a:p>
            <a:pPr algn="ctr">
              <a:lnSpc>
                <a:spcPct val="150000"/>
              </a:lnSpc>
            </a:pPr>
            <a:r>
              <a:rPr lang="en-US" dirty="0">
                <a:cs typeface="Times New Roman" panose="02020603050405020304" pitchFamily="18" charset="0"/>
              </a:rPr>
              <a:t>Our Mission: Ensure a mission-ready workforce to support America’s </a:t>
            </a:r>
          </a:p>
          <a:p>
            <a:pPr algn="ctr">
              <a:lnSpc>
                <a:spcPts val="1800"/>
              </a:lnSpc>
            </a:pPr>
            <a:r>
              <a:rPr lang="en-US" dirty="0">
                <a:cs typeface="Times New Roman" panose="02020603050405020304" pitchFamily="18" charset="0"/>
              </a:rPr>
              <a:t>warfighters while setting the standard for people and culture innovation.</a:t>
            </a:r>
          </a:p>
          <a:p>
            <a:pPr>
              <a:lnSpc>
                <a:spcPct val="90000"/>
              </a:lnSpc>
            </a:pPr>
            <a:endParaRPr lang="en-US" sz="2000" dirty="0">
              <a:cs typeface="Times New Roman" panose="02020603050405020304" pitchFamily="18" charset="0"/>
            </a:endParaRPr>
          </a:p>
        </p:txBody>
      </p:sp>
      <p:pic>
        <p:nvPicPr>
          <p:cNvPr id="9" name="Picture 8" descr="A blue globe and background with people on the globe in shadow.">
            <a:extLst>
              <a:ext uri="{FF2B5EF4-FFF2-40B4-BE49-F238E27FC236}">
                <a16:creationId xmlns:a16="http://schemas.microsoft.com/office/drawing/2014/main" id="{12C2D7DF-29F9-443C-925B-4D8FA084D52E}"/>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52679" y="2679436"/>
            <a:ext cx="2062721" cy="1363664"/>
          </a:xfrm>
          <a:prstGeom prst="roundRect">
            <a:avLst>
              <a:gd name="adj" fmla="val 16667"/>
            </a:avLst>
          </a:prstGeom>
          <a:ln>
            <a:noFill/>
          </a:ln>
          <a:effectLst>
            <a:outerShdw blurRad="50800" dist="38100" dir="7800000" algn="tl" rotWithShape="0">
              <a:srgbClr val="000000">
                <a:alpha val="43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19</a:t>
            </a:fld>
            <a:endParaRPr lang="en-US"/>
          </a:p>
        </p:txBody>
      </p:sp>
    </p:spTree>
    <p:extLst>
      <p:ext uri="{BB962C8B-B14F-4D97-AF65-F5344CB8AC3E}">
        <p14:creationId xmlns:p14="http://schemas.microsoft.com/office/powerpoint/2010/main" val="3035895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601D-747C-4FE5-B7FA-84F80C06FED9}"/>
              </a:ext>
            </a:extLst>
          </p:cNvPr>
          <p:cNvSpPr>
            <a:spLocks noGrp="1"/>
          </p:cNvSpPr>
          <p:nvPr>
            <p:ph type="title"/>
          </p:nvPr>
        </p:nvSpPr>
        <p:spPr>
          <a:xfrm>
            <a:off x="3705230" y="342867"/>
            <a:ext cx="5157788" cy="485736"/>
          </a:xfrm>
        </p:spPr>
        <p:txBody>
          <a:bodyPr/>
          <a:lstStyle/>
          <a:p>
            <a:r>
              <a:rPr lang="en-US" dirty="0">
                <a:solidFill>
                  <a:srgbClr val="002060"/>
                </a:solidFill>
                <a:cs typeface="Times New Roman" panose="02020603050405020304" pitchFamily="18" charset="0"/>
              </a:rPr>
              <a:t>Agenda</a:t>
            </a:r>
            <a:endParaRPr lang="en-US" dirty="0"/>
          </a:p>
        </p:txBody>
      </p:sp>
      <p:sp>
        <p:nvSpPr>
          <p:cNvPr id="11" name="TextBox 10">
            <a:extLst>
              <a:ext uri="{FF2B5EF4-FFF2-40B4-BE49-F238E27FC236}">
                <a16:creationId xmlns:a16="http://schemas.microsoft.com/office/drawing/2014/main" id="{45DFD63B-19C5-406C-94B9-8D4804DD9C05}"/>
              </a:ext>
            </a:extLst>
          </p:cNvPr>
          <p:cNvSpPr txBox="1"/>
          <p:nvPr/>
        </p:nvSpPr>
        <p:spPr>
          <a:xfrm>
            <a:off x="622090" y="1260968"/>
            <a:ext cx="7964693" cy="5098832"/>
          </a:xfrm>
          <a:prstGeom prst="rect">
            <a:avLst/>
          </a:prstGeom>
          <a:noFill/>
        </p:spPr>
        <p:txBody>
          <a:bodyPr wrap="square">
            <a:spAutoFit/>
          </a:bodyPr>
          <a:lstStyle/>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Video: </a:t>
            </a:r>
            <a:r>
              <a:rPr lang="en-US" sz="2100" dirty="0">
                <a:cs typeface="Times New Roman" panose="02020603050405020304" pitchFamily="18" charset="0"/>
              </a:rPr>
              <a:t>DLA is...The Nation's Combat Logistics Support Agency</a:t>
            </a:r>
            <a:endParaRPr lang="en-US" altLang="en-US" sz="2100" dirty="0">
              <a:cs typeface="Times New Roman" panose="02020603050405020304" pitchFamily="18" charset="0"/>
            </a:endParaRP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DLA mission, vision and strategic plan lines of effort</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DLA: Warfighter Always – Global support</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Quick facts</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DLA relationships</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Who’s Who in DLA</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Major subordinate commands</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Regional commands</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Support organizations</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J-codes </a:t>
            </a: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DLA as a whole-of-government partner </a:t>
            </a:r>
            <a:endParaRPr lang="en-US" altLang="en-US" sz="2100" dirty="0">
              <a:solidFill>
                <a:srgbClr val="FF0000"/>
              </a:solidFill>
              <a:cs typeface="Times New Roman" panose="02020603050405020304" pitchFamily="18" charset="0"/>
            </a:endParaRPr>
          </a:p>
          <a:p>
            <a:pPr marL="342900" indent="-342900" eaLnBrk="1" hangingPunct="1">
              <a:spcBef>
                <a:spcPts val="350"/>
              </a:spcBef>
              <a:spcAft>
                <a:spcPts val="350"/>
              </a:spcAft>
              <a:buFont typeface="Arial" panose="020B0604020202020204" pitchFamily="34" charset="0"/>
              <a:buChar char="•"/>
            </a:pPr>
            <a:r>
              <a:rPr lang="en-US" altLang="en-US" sz="2100" dirty="0">
                <a:cs typeface="Times New Roman" panose="02020603050405020304" pitchFamily="18" charset="0"/>
              </a:rPr>
              <a:t>Wildland Fire and Hurricane support</a:t>
            </a:r>
          </a:p>
        </p:txBody>
      </p:sp>
      <p:sp>
        <p:nvSpPr>
          <p:cNvPr id="4" name="Slide Number Placeholder 3">
            <a:extLst>
              <a:ext uri="{FF2B5EF4-FFF2-40B4-BE49-F238E27FC236}">
                <a16:creationId xmlns:a16="http://schemas.microsoft.com/office/drawing/2014/main" id="{101FFBFC-DEAE-424A-AAD0-4EA9948458F1}"/>
              </a:ext>
              <a:ext uri="{C183D7F6-B498-43B3-948B-1728B52AA6E4}">
                <adec:decorative xmlns:adec="http://schemas.microsoft.com/office/drawing/2017/decorative" val="1"/>
              </a:ext>
            </a:extLst>
          </p:cNvPr>
          <p:cNvSpPr>
            <a:spLocks noGrp="1"/>
          </p:cNvSpPr>
          <p:nvPr>
            <p:ph type="sldNum" sz="quarter" idx="12"/>
          </p:nvPr>
        </p:nvSpPr>
        <p:spPr>
          <a:xfrm>
            <a:off x="8405037" y="6481792"/>
            <a:ext cx="363491" cy="365125"/>
          </a:xfrm>
        </p:spPr>
        <p:txBody>
          <a:bodyPr/>
          <a:lstStyle/>
          <a:p>
            <a:fld id="{0F70353F-5ECB-4B50-B3EA-C871EA4E3F32}" type="slidenum">
              <a:rPr lang="en-US" smtClean="0"/>
              <a:t>2</a:t>
            </a:fld>
            <a:endParaRPr lang="en-US"/>
          </a:p>
        </p:txBody>
      </p:sp>
    </p:spTree>
    <p:extLst>
      <p:ext uri="{BB962C8B-B14F-4D97-AF65-F5344CB8AC3E}">
        <p14:creationId xmlns:p14="http://schemas.microsoft.com/office/powerpoint/2010/main" val="292348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EAD7A28-1206-42E5-8C1A-698135812C06}"/>
              </a:ext>
            </a:extLst>
          </p:cNvPr>
          <p:cNvSpPr txBox="1">
            <a:spLocks noGrp="1"/>
          </p:cNvSpPr>
          <p:nvPr>
            <p:ph type="title" idx="4294967295"/>
          </p:nvPr>
        </p:nvSpPr>
        <p:spPr bwMode="auto">
          <a:xfrm>
            <a:off x="3955983" y="343448"/>
            <a:ext cx="4679194" cy="633413"/>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mj-lt"/>
                <a:ea typeface="+mj-ea"/>
                <a:cs typeface="Times New Roman" panose="02020603050405020304" pitchFamily="18" charset="0"/>
              </a:rPr>
              <a:t>DLA Logistics Operations (J3)</a:t>
            </a:r>
          </a:p>
        </p:txBody>
      </p:sp>
      <p:sp>
        <p:nvSpPr>
          <p:cNvPr id="6" name="TextBox 5">
            <a:extLst>
              <a:ext uri="{FF2B5EF4-FFF2-40B4-BE49-F238E27FC236}">
                <a16:creationId xmlns:a16="http://schemas.microsoft.com/office/drawing/2014/main" id="{8D445460-4DD1-45D3-828D-CA619DB2F066}"/>
              </a:ext>
            </a:extLst>
          </p:cNvPr>
          <p:cNvSpPr txBox="1"/>
          <p:nvPr/>
        </p:nvSpPr>
        <p:spPr>
          <a:xfrm>
            <a:off x="192504" y="1156680"/>
            <a:ext cx="9002405" cy="5452775"/>
          </a:xfrm>
          <a:prstGeom prst="rect">
            <a:avLst/>
          </a:prstGeom>
          <a:noFill/>
        </p:spPr>
        <p:txBody>
          <a:bodyPr wrap="square">
            <a:spAutoFit/>
          </a:bodyPr>
          <a:lstStyle/>
          <a:p>
            <a:pPr>
              <a:spcAft>
                <a:spcPts val="1200"/>
              </a:spcAft>
              <a:defRPr/>
            </a:pPr>
            <a:r>
              <a:rPr lang="en-US" sz="2000" kern="1000" dirty="0">
                <a:solidFill>
                  <a:prstClr val="black"/>
                </a:solidFill>
                <a:cs typeface="Arial" panose="020B0604020202020204" pitchFamily="34" charset="0"/>
              </a:rPr>
              <a:t>J3 is responsible for end-to-end supply chain management of DLA’s </a:t>
            </a:r>
            <a:br>
              <a:rPr lang="en-US" sz="2000" kern="1000" dirty="0">
                <a:solidFill>
                  <a:prstClr val="black"/>
                </a:solidFill>
                <a:cs typeface="Arial" panose="020B0604020202020204" pitchFamily="34" charset="0"/>
              </a:rPr>
            </a:br>
            <a:r>
              <a:rPr lang="en-US" sz="2000" kern="1000" dirty="0">
                <a:solidFill>
                  <a:prstClr val="black"/>
                </a:solidFill>
                <a:cs typeface="Arial" panose="020B0604020202020204" pitchFamily="34" charset="0"/>
              </a:rPr>
              <a:t>multiple supply chains, monitoring supply chain performance and providing </a:t>
            </a:r>
            <a:br>
              <a:rPr lang="en-US" sz="2000" kern="1000" dirty="0">
                <a:solidFill>
                  <a:prstClr val="black"/>
                </a:solidFill>
                <a:cs typeface="Arial" panose="020B0604020202020204" pitchFamily="34" charset="0"/>
              </a:rPr>
            </a:br>
            <a:r>
              <a:rPr lang="en-US" sz="2000" kern="1000" dirty="0">
                <a:solidFill>
                  <a:prstClr val="black"/>
                </a:solidFill>
                <a:cs typeface="Arial" panose="020B0604020202020204" pitchFamily="34" charset="0"/>
              </a:rPr>
              <a:t>logistics policy, guidance and oversight. The J3 team engages and </a:t>
            </a:r>
            <a:br>
              <a:rPr lang="en-US" sz="2000" kern="1000" dirty="0">
                <a:solidFill>
                  <a:prstClr val="black"/>
                </a:solidFill>
                <a:cs typeface="Arial" panose="020B0604020202020204" pitchFamily="34" charset="0"/>
              </a:rPr>
            </a:br>
            <a:r>
              <a:rPr lang="en-US" sz="2000" kern="1000" dirty="0">
                <a:solidFill>
                  <a:prstClr val="black"/>
                </a:solidFill>
                <a:cs typeface="Arial" panose="020B0604020202020204" pitchFamily="34" charset="0"/>
              </a:rPr>
              <a:t>advocates for customers to maximize readiness and combat logistics support </a:t>
            </a:r>
            <a:br>
              <a:rPr lang="en-US" sz="2000" kern="1000" dirty="0">
                <a:solidFill>
                  <a:prstClr val="black"/>
                </a:solidFill>
                <a:cs typeface="Arial" panose="020B0604020202020204" pitchFamily="34" charset="0"/>
              </a:rPr>
            </a:br>
            <a:r>
              <a:rPr lang="en-US" sz="2000" kern="1000" dirty="0">
                <a:solidFill>
                  <a:prstClr val="black"/>
                </a:solidFill>
                <a:cs typeface="Arial" panose="020B0604020202020204" pitchFamily="34" charset="0"/>
              </a:rPr>
              <a:t>by leveraging enterprise solutions. The Director of Logistics Operations </a:t>
            </a:r>
            <a:br>
              <a:rPr lang="en-US" sz="2000" kern="1000" dirty="0">
                <a:solidFill>
                  <a:prstClr val="black"/>
                </a:solidFill>
                <a:cs typeface="Arial" panose="020B0604020202020204" pitchFamily="34" charset="0"/>
              </a:rPr>
            </a:br>
            <a:r>
              <a:rPr lang="en-US" sz="2000" kern="1000" dirty="0">
                <a:solidFill>
                  <a:prstClr val="black"/>
                </a:solidFill>
                <a:cs typeface="Arial" panose="020B0604020202020204" pitchFamily="34" charset="0"/>
              </a:rPr>
              <a:t>also serves as the commander of joint regional combat support, directing </a:t>
            </a:r>
            <a:br>
              <a:rPr lang="en-US" sz="2000" kern="1000" dirty="0">
                <a:solidFill>
                  <a:prstClr val="black"/>
                </a:solidFill>
                <a:cs typeface="Arial" panose="020B0604020202020204" pitchFamily="34" charset="0"/>
              </a:rPr>
            </a:br>
            <a:r>
              <a:rPr lang="en-US" sz="2000" kern="1000" dirty="0">
                <a:solidFill>
                  <a:prstClr val="black"/>
                </a:solidFill>
                <a:cs typeface="Arial" panose="020B0604020202020204" pitchFamily="34" charset="0"/>
              </a:rPr>
              <a:t>DLA’s three Regional Commands.</a:t>
            </a:r>
          </a:p>
          <a:p>
            <a:pPr marL="231775" indent="-228600">
              <a:lnSpc>
                <a:spcPts val="2100"/>
              </a:lnSpc>
              <a:buFont typeface="Arial" pitchFamily="34" charset="0"/>
              <a:buChar char="•"/>
              <a:defRPr/>
            </a:pPr>
            <a:r>
              <a:rPr lang="en-US" sz="1900" kern="900" dirty="0">
                <a:solidFill>
                  <a:prstClr val="black"/>
                </a:solidFill>
                <a:cs typeface="Times New Roman" panose="02020603050405020304" pitchFamily="18" charset="0"/>
              </a:rPr>
              <a:t>Serves as the principal strategic, operational and tactical planner for DLA</a:t>
            </a:r>
            <a:br>
              <a:rPr lang="en-US" sz="1900" kern="900" dirty="0">
                <a:solidFill>
                  <a:prstClr val="black"/>
                </a:solidFill>
                <a:cs typeface="Times New Roman" panose="02020603050405020304" pitchFamily="18" charset="0"/>
              </a:rPr>
            </a:br>
            <a:r>
              <a:rPr lang="en-US" sz="1900" kern="900" dirty="0">
                <a:solidFill>
                  <a:prstClr val="black"/>
                </a:solidFill>
                <a:cs typeface="Times New Roman" panose="02020603050405020304" pitchFamily="18" charset="0"/>
              </a:rPr>
              <a:t>business operations and champions best business practices</a:t>
            </a:r>
          </a:p>
          <a:p>
            <a:pPr marL="231775" indent="-228600">
              <a:lnSpc>
                <a:spcPts val="2100"/>
              </a:lnSpc>
              <a:spcBef>
                <a:spcPts val="400"/>
              </a:spcBef>
              <a:spcAft>
                <a:spcPts val="400"/>
              </a:spcAft>
              <a:buFont typeface="Arial" pitchFamily="34" charset="0"/>
              <a:buChar char="•"/>
              <a:defRPr/>
            </a:pPr>
            <a:r>
              <a:rPr lang="en-US" sz="1900" kern="900" dirty="0">
                <a:solidFill>
                  <a:prstClr val="black"/>
                </a:solidFill>
                <a:cs typeface="Times New Roman" panose="02020603050405020304" pitchFamily="18" charset="0"/>
              </a:rPr>
              <a:t>Operates the DLA Agency Synchronization Operations Center, which </a:t>
            </a:r>
            <a:br>
              <a:rPr lang="en-US" sz="1900" kern="900" dirty="0">
                <a:solidFill>
                  <a:prstClr val="black"/>
                </a:solidFill>
                <a:cs typeface="Times New Roman" panose="02020603050405020304" pitchFamily="18" charset="0"/>
              </a:rPr>
            </a:br>
            <a:r>
              <a:rPr lang="en-US" sz="1900" kern="900" dirty="0">
                <a:cs typeface="Times New Roman" panose="02020603050405020304" pitchFamily="18" charset="0"/>
              </a:rPr>
              <a:t>plans, </a:t>
            </a:r>
            <a:r>
              <a:rPr lang="en-US" sz="1900" kern="900" dirty="0">
                <a:solidFill>
                  <a:prstClr val="black"/>
                </a:solidFill>
                <a:cs typeface="Times New Roman" panose="02020603050405020304" pitchFamily="18" charset="0"/>
              </a:rPr>
              <a:t>monitors, tasks and integrates the DLA response to operations</a:t>
            </a:r>
            <a:br>
              <a:rPr lang="en-US" sz="1900" kern="900" dirty="0">
                <a:solidFill>
                  <a:prstClr val="black"/>
                </a:solidFill>
                <a:cs typeface="Times New Roman" panose="02020603050405020304" pitchFamily="18" charset="0"/>
              </a:rPr>
            </a:br>
            <a:r>
              <a:rPr lang="en-US" sz="1900" kern="900" dirty="0">
                <a:solidFill>
                  <a:prstClr val="black"/>
                </a:solidFill>
                <a:cs typeface="Times New Roman" panose="02020603050405020304" pitchFamily="18" charset="0"/>
              </a:rPr>
              <a:t>and contingencies</a:t>
            </a:r>
          </a:p>
          <a:p>
            <a:pPr marL="231775" indent="-228600">
              <a:lnSpc>
                <a:spcPts val="2100"/>
              </a:lnSpc>
              <a:spcBef>
                <a:spcPts val="400"/>
              </a:spcBef>
              <a:spcAft>
                <a:spcPts val="400"/>
              </a:spcAft>
              <a:buFont typeface="Arial" pitchFamily="34" charset="0"/>
              <a:buChar char="•"/>
              <a:defRPr/>
            </a:pPr>
            <a:r>
              <a:rPr lang="en-US" sz="1900" kern="900" dirty="0">
                <a:solidFill>
                  <a:prstClr val="black"/>
                </a:solidFill>
                <a:cs typeface="Times New Roman" panose="02020603050405020304" pitchFamily="18" charset="0"/>
              </a:rPr>
              <a:t>Manages the Nuclear and Space Enterprise Support Office and the Customer Interaction Center</a:t>
            </a:r>
          </a:p>
          <a:p>
            <a:pPr marL="231775" indent="-228600">
              <a:lnSpc>
                <a:spcPts val="2100"/>
              </a:lnSpc>
              <a:spcBef>
                <a:spcPts val="400"/>
              </a:spcBef>
              <a:spcAft>
                <a:spcPts val="400"/>
              </a:spcAft>
              <a:buFont typeface="Arial" pitchFamily="34" charset="0"/>
              <a:buChar char="•"/>
              <a:defRPr/>
            </a:pPr>
            <a:r>
              <a:rPr lang="en-US" sz="1900" kern="900" dirty="0">
                <a:solidFill>
                  <a:prstClr val="black"/>
                </a:solidFill>
                <a:cs typeface="Times New Roman" panose="02020603050405020304" pitchFamily="18" charset="0"/>
              </a:rPr>
              <a:t>Coordinates daily operation of DLA’s six major subordinate commands</a:t>
            </a:r>
          </a:p>
          <a:p>
            <a:pPr marL="231775" indent="-228600">
              <a:lnSpc>
                <a:spcPts val="2100"/>
              </a:lnSpc>
              <a:spcBef>
                <a:spcPts val="400"/>
              </a:spcBef>
              <a:spcAft>
                <a:spcPts val="400"/>
              </a:spcAft>
              <a:buFont typeface="Arial" pitchFamily="34" charset="0"/>
              <a:buChar char="•"/>
              <a:defRPr/>
            </a:pPr>
            <a:r>
              <a:rPr lang="en-US" sz="1900" kern="900" dirty="0">
                <a:cs typeface="Times New Roman" panose="02020603050405020304" pitchFamily="18" charset="0"/>
              </a:rPr>
              <a:t>Responsible for DOD and international cataloging policy, procedure </a:t>
            </a:r>
            <a:br>
              <a:rPr lang="en-US" sz="1900" kern="900" dirty="0">
                <a:cs typeface="Times New Roman" panose="02020603050405020304" pitchFamily="18" charset="0"/>
              </a:rPr>
            </a:br>
            <a:r>
              <a:rPr lang="en-US" sz="1900" kern="900" dirty="0">
                <a:cs typeface="Times New Roman" panose="02020603050405020304" pitchFamily="18" charset="0"/>
              </a:rPr>
              <a:t>and execution</a:t>
            </a:r>
          </a:p>
        </p:txBody>
      </p:sp>
      <p:sp>
        <p:nvSpPr>
          <p:cNvPr id="4" name="Slide Number Placeholder 3">
            <a:extLst>
              <a:ext uri="{FF2B5EF4-FFF2-40B4-BE49-F238E27FC236}">
                <a16:creationId xmlns:a16="http://schemas.microsoft.com/office/drawing/2014/main" id="{D3FA475B-4278-480C-AB4D-1C236180D32A}"/>
              </a:ext>
            </a:extLst>
          </p:cNvPr>
          <p:cNvSpPr>
            <a:spLocks noGrp="1"/>
          </p:cNvSpPr>
          <p:nvPr>
            <p:ph type="sldNum" sz="quarter" idx="12"/>
          </p:nvPr>
        </p:nvSpPr>
        <p:spPr/>
        <p:txBody>
          <a:bodyPr/>
          <a:lstStyle/>
          <a:p>
            <a:fld id="{0F70353F-5ECB-4B50-B3EA-C871EA4E3F32}" type="slidenum">
              <a:rPr lang="en-US" smtClean="0"/>
              <a:t>20</a:t>
            </a:fld>
            <a:endParaRPr lang="en-US"/>
          </a:p>
        </p:txBody>
      </p:sp>
    </p:spTree>
    <p:extLst>
      <p:ext uri="{BB962C8B-B14F-4D97-AF65-F5344CB8AC3E}">
        <p14:creationId xmlns:p14="http://schemas.microsoft.com/office/powerpoint/2010/main" val="107136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E5380-7FFB-3B49-A3EB-9C3BD2F1DC6B}"/>
              </a:ext>
            </a:extLst>
          </p:cNvPr>
          <p:cNvSpPr>
            <a:spLocks noGrp="1"/>
          </p:cNvSpPr>
          <p:nvPr>
            <p:ph type="title"/>
          </p:nvPr>
        </p:nvSpPr>
        <p:spPr>
          <a:xfrm>
            <a:off x="3756660" y="335570"/>
            <a:ext cx="5029200" cy="822960"/>
          </a:xfrm>
        </p:spPr>
        <p:txBody>
          <a:bodyPr/>
          <a:lstStyle/>
          <a:p>
            <a:r>
              <a:rPr lang="en-US" altLang="en-US" dirty="0">
                <a:solidFill>
                  <a:srgbClr val="002060"/>
                </a:solidFill>
                <a:cs typeface="Times New Roman" panose="02020603050405020304" pitchFamily="18" charset="0"/>
              </a:rPr>
              <a:t>DLA Information Operations (J6)</a:t>
            </a:r>
            <a:endParaRPr lang="en-US" dirty="0"/>
          </a:p>
        </p:txBody>
      </p:sp>
      <p:sp>
        <p:nvSpPr>
          <p:cNvPr id="7" name="Rectangle 3">
            <a:extLst>
              <a:ext uri="{FF2B5EF4-FFF2-40B4-BE49-F238E27FC236}">
                <a16:creationId xmlns:a16="http://schemas.microsoft.com/office/drawing/2014/main" id="{E4F984B8-F0BF-4F8C-B1B6-02361DA55C31}"/>
              </a:ext>
            </a:extLst>
          </p:cNvPr>
          <p:cNvSpPr txBox="1">
            <a:spLocks noChangeArrowheads="1"/>
          </p:cNvSpPr>
          <p:nvPr/>
        </p:nvSpPr>
        <p:spPr>
          <a:xfrm>
            <a:off x="235131" y="1259760"/>
            <a:ext cx="8746944" cy="5257800"/>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0"/>
              </a:spcBef>
              <a:spcAft>
                <a:spcPts val="1200"/>
              </a:spcAft>
              <a:buClrTx/>
              <a:buSzTx/>
              <a:buFont typeface="Arial" charset="0"/>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J6 leads and manages the confluence of information and technology as DLA embarks on a Digital-Business Transformation to provide innovative logistics IT to support effective warfighter outcomes.</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Considers day-to-day operations as job #1		</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Sets strategic direction for IT at DLA</a:t>
            </a:r>
            <a:endParaRPr kumimoji="0" lang="en-US" sz="2000" b="0" i="0" u="none" strike="noStrike" kern="1200" cap="none" spc="0" normalizeH="0" baseline="0" noProof="0" dirty="0">
              <a:ln>
                <a:noFill/>
              </a:ln>
              <a:solidFill>
                <a:prstClr val="black"/>
              </a:solidFill>
              <a:effectLst/>
              <a:uLnTx/>
              <a:uFillTx/>
              <a:latin typeface="+mn-lt"/>
              <a:ea typeface="Calibri" panose="020F0502020204030204" pitchFamily="34" charset="0"/>
              <a:cs typeface="Times New Roman" panose="02020603050405020304" pitchFamily="18" charset="0"/>
            </a:endParaRP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lang="en-US" sz="2000" dirty="0">
                <a:effectLst/>
                <a:latin typeface="+mn-lt"/>
                <a:ea typeface="Times New Roman" panose="02020603050405020304" pitchFamily="18" charset="0"/>
              </a:rPr>
              <a:t>Designs and delivers IT capabilities that power </a:t>
            </a:r>
            <a:br>
              <a:rPr lang="en-US" sz="2000" dirty="0">
                <a:effectLst/>
                <a:latin typeface="+mn-lt"/>
                <a:ea typeface="Times New Roman" panose="02020603050405020304" pitchFamily="18" charset="0"/>
              </a:rPr>
            </a:br>
            <a:r>
              <a:rPr lang="en-US" sz="2000" dirty="0">
                <a:effectLst/>
                <a:latin typeface="+mn-lt"/>
                <a:ea typeface="Times New Roman" panose="02020603050405020304" pitchFamily="18" charset="0"/>
              </a:rPr>
              <a:t>the DLA Business</a:t>
            </a:r>
            <a:endPar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Delivers a seamless and secure IT experience</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Manages data as a strategic asset</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Shapes an IT culture of resilience and adaptability</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Operates the IT infrastructure and manages the IT portfolio</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Aligns technology to customer needs and agency priorities</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Trains and oversees IT professionals</a:t>
            </a:r>
          </a:p>
          <a:p>
            <a:pPr marL="342900" marR="0" lvl="0" indent="-342900" algn="l" defTabSz="4572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rPr>
              <a:t>Monitors and protects DLA’s network and IT assets</a:t>
            </a:r>
            <a:endParaRPr kumimoji="0" lang="en-US" sz="22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p:txBody>
      </p:sp>
      <p:pic>
        <p:nvPicPr>
          <p:cNvPr id="8" name="Picture 4" descr="Small laptop with a DLA webpage on the screen.">
            <a:extLst>
              <a:ext uri="{FF2B5EF4-FFF2-40B4-BE49-F238E27FC236}">
                <a16:creationId xmlns:a16="http://schemas.microsoft.com/office/drawing/2014/main" id="{BC85C4A8-0DC9-4A29-81A6-42F03E28D1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62004" y="2144661"/>
            <a:ext cx="2324796" cy="2568677"/>
          </a:xfrm>
          <a:prstGeom prst="roundRect">
            <a:avLst>
              <a:gd name="adj" fmla="val 16667"/>
            </a:avLst>
          </a:prstGeom>
          <a:ln w="9525">
            <a:noFill/>
            <a:miter lim="800000"/>
            <a:headEnd/>
            <a:tailEnd/>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Lst>
        </p:spPr>
      </p:pic>
      <p:sp>
        <p:nvSpPr>
          <p:cNvPr id="4" name="Slide Number Placeholder 3">
            <a:extLst>
              <a:ext uri="{FF2B5EF4-FFF2-40B4-BE49-F238E27FC236}">
                <a16:creationId xmlns:a16="http://schemas.microsoft.com/office/drawing/2014/main" id="{CE85648C-8ABD-4ACD-BD71-58DB0A77278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70353F-5ECB-4B50-B3EA-C871EA4E3F32}"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4093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A09C-F18E-2A4B-966C-116C65419FB5}"/>
              </a:ext>
            </a:extLst>
          </p:cNvPr>
          <p:cNvSpPr>
            <a:spLocks noGrp="1"/>
          </p:cNvSpPr>
          <p:nvPr>
            <p:ph type="title"/>
          </p:nvPr>
        </p:nvSpPr>
        <p:spPr>
          <a:xfrm>
            <a:off x="3784925" y="350810"/>
            <a:ext cx="5029200" cy="822960"/>
          </a:xfrm>
        </p:spPr>
        <p:txBody>
          <a:bodyPr/>
          <a:lstStyle/>
          <a:p>
            <a:r>
              <a:rPr lang="en-US" altLang="en-US" dirty="0">
                <a:solidFill>
                  <a:srgbClr val="002060"/>
                </a:solidFill>
                <a:cs typeface="Times New Roman" panose="02020603050405020304" pitchFamily="18" charset="0"/>
              </a:rPr>
              <a:t>DLA Acquisition (J7)</a:t>
            </a:r>
            <a:endParaRPr lang="en-US" dirty="0"/>
          </a:p>
        </p:txBody>
      </p:sp>
      <p:sp>
        <p:nvSpPr>
          <p:cNvPr id="9" name="Content Placeholder 3">
            <a:extLst>
              <a:ext uri="{FF2B5EF4-FFF2-40B4-BE49-F238E27FC236}">
                <a16:creationId xmlns:a16="http://schemas.microsoft.com/office/drawing/2014/main" id="{90DAA5A1-8BD1-4808-8F1C-3D67EFDD9580}"/>
              </a:ext>
            </a:extLst>
          </p:cNvPr>
          <p:cNvSpPr txBox="1">
            <a:spLocks/>
          </p:cNvSpPr>
          <p:nvPr/>
        </p:nvSpPr>
        <p:spPr bwMode="auto">
          <a:xfrm>
            <a:off x="516303" y="1218445"/>
            <a:ext cx="8272095" cy="784289"/>
          </a:xfrm>
          <a:prstGeom prst="rect">
            <a:avLst/>
          </a:prstGeom>
          <a:ln>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600"/>
              </a:spcBef>
              <a:spcAft>
                <a:spcPts val="600"/>
              </a:spcAft>
              <a:buFont typeface="Arial" pitchFamily="34" charset="0"/>
              <a:buNone/>
              <a:defRPr/>
            </a:pPr>
            <a:r>
              <a:rPr lang="en-US" sz="2000" dirty="0">
                <a:latin typeface="+mn-lt"/>
                <a:cs typeface="Times New Roman" panose="02020603050405020304" pitchFamily="18" charset="0"/>
              </a:rPr>
              <a:t>J7 is responsible for the development, application and oversight of DLA acquisition policy, plans, programs, operations and systems. </a:t>
            </a:r>
          </a:p>
        </p:txBody>
      </p:sp>
      <p:sp>
        <p:nvSpPr>
          <p:cNvPr id="11" name="Content Placeholder 3">
            <a:extLst>
              <a:ext uri="{FF2B5EF4-FFF2-40B4-BE49-F238E27FC236}">
                <a16:creationId xmlns:a16="http://schemas.microsoft.com/office/drawing/2014/main" id="{69991E82-322D-4F01-9B33-20E4B2113609}"/>
              </a:ext>
            </a:extLst>
          </p:cNvPr>
          <p:cNvSpPr txBox="1">
            <a:spLocks/>
          </p:cNvSpPr>
          <p:nvPr/>
        </p:nvSpPr>
        <p:spPr bwMode="auto">
          <a:xfrm>
            <a:off x="225576" y="2027158"/>
            <a:ext cx="6445840" cy="3612397"/>
          </a:xfrm>
          <a:prstGeom prst="rect">
            <a:avLst/>
          </a:prstGeom>
          <a:ln>
            <a:miter lim="800000"/>
            <a:headEnd/>
            <a:tailEnd/>
          </a:ln>
        </p:spPr>
        <p:txBody>
          <a:bodyPr vert="horz" wrap="square" lIns="0" tIns="0" rIns="0" bIns="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Oversees a DLA acquisition workforce of 9,000</a:t>
            </a:r>
          </a:p>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With J3 and the major subordinate commands, sets the acquisition agenda for the agency</a:t>
            </a:r>
          </a:p>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Interfaces with Defense Pricing and Contracting and other </a:t>
            </a:r>
            <a:br>
              <a:rPr lang="en-US" sz="1800" dirty="0">
                <a:effectLst/>
                <a:latin typeface="+mn-lt"/>
                <a:ea typeface="Calibri" panose="020F0502020204030204" pitchFamily="34" charset="0"/>
                <a:cs typeface="Times New Roman" panose="02020603050405020304" pitchFamily="18" charset="0"/>
              </a:rPr>
            </a:br>
            <a:r>
              <a:rPr lang="en-US" sz="1800" dirty="0">
                <a:effectLst/>
                <a:latin typeface="+mn-lt"/>
                <a:ea typeface="Calibri" panose="020F0502020204030204" pitchFamily="34" charset="0"/>
                <a:cs typeface="Times New Roman" panose="02020603050405020304" pitchFamily="18" charset="0"/>
              </a:rPr>
              <a:t>DOD and federal agencies in support of DLA acquisition programs and interests</a:t>
            </a:r>
          </a:p>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Serves as the functional process owner for DLA’s procurement systems</a:t>
            </a:r>
          </a:p>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Leads the industry </a:t>
            </a:r>
            <a:r>
              <a:rPr lang="en-US" sz="1800" dirty="0">
                <a:latin typeface="+mn-lt"/>
                <a:ea typeface="Calibri" panose="020F0502020204030204" pitchFamily="34" charset="0"/>
                <a:cs typeface="Times New Roman" panose="02020603050405020304" pitchFamily="18" charset="0"/>
              </a:rPr>
              <a:t>e</a:t>
            </a:r>
            <a:r>
              <a:rPr lang="en-US" sz="1800" dirty="0">
                <a:effectLst/>
                <a:latin typeface="+mn-lt"/>
                <a:ea typeface="Calibri" panose="020F0502020204030204" pitchFamily="34" charset="0"/>
                <a:cs typeface="Times New Roman" panose="02020603050405020304" pitchFamily="18" charset="0"/>
              </a:rPr>
              <a:t>ngagement strategy for the agency</a:t>
            </a:r>
          </a:p>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Assesses and mitigates industrial base risk via the </a:t>
            </a:r>
            <a:br>
              <a:rPr lang="en-US" sz="1800" dirty="0">
                <a:effectLst/>
                <a:latin typeface="+mn-lt"/>
                <a:ea typeface="Calibri" panose="020F0502020204030204" pitchFamily="34" charset="0"/>
                <a:cs typeface="Times New Roman" panose="02020603050405020304" pitchFamily="18" charset="0"/>
              </a:rPr>
            </a:br>
            <a:r>
              <a:rPr lang="en-US" sz="1800" dirty="0" err="1">
                <a:effectLst/>
                <a:latin typeface="+mn-lt"/>
                <a:ea typeface="Calibri" panose="020F0502020204030204" pitchFamily="34" charset="0"/>
                <a:cs typeface="Times New Roman" panose="02020603050405020304" pitchFamily="18" charset="0"/>
              </a:rPr>
              <a:t>Warstopper</a:t>
            </a:r>
            <a:r>
              <a:rPr lang="en-US" sz="1800" dirty="0">
                <a:effectLst/>
                <a:latin typeface="+mn-lt"/>
                <a:ea typeface="Calibri" panose="020F0502020204030204" pitchFamily="34" charset="0"/>
                <a:cs typeface="Times New Roman" panose="02020603050405020304" pitchFamily="18" charset="0"/>
              </a:rPr>
              <a:t> Program</a:t>
            </a:r>
          </a:p>
          <a:p>
            <a:pPr marL="342900" marR="0" lvl="0" indent="-342900">
              <a:spcBef>
                <a:spcPts val="600"/>
              </a:spcBef>
              <a:spcAft>
                <a:spcPts val="0"/>
              </a:spcAft>
              <a:buFont typeface="Arial" panose="020B0604020202020204" pitchFamily="34" charset="0"/>
              <a:buChar char="•"/>
              <a:tabLst>
                <a:tab pos="457200" algn="l"/>
              </a:tabLst>
            </a:pPr>
            <a:r>
              <a:rPr lang="en-US" sz="1800" dirty="0">
                <a:effectLst/>
                <a:latin typeface="+mn-lt"/>
                <a:ea typeface="Calibri" panose="020F0502020204030204" pitchFamily="34" charset="0"/>
                <a:cs typeface="Times New Roman" panose="02020603050405020304" pitchFamily="18" charset="0"/>
              </a:rPr>
              <a:t>Drives efficiencies in the acquisition process</a:t>
            </a:r>
          </a:p>
        </p:txBody>
      </p:sp>
      <p:sp>
        <p:nvSpPr>
          <p:cNvPr id="10" name="Content Placeholder 3">
            <a:extLst>
              <a:ext uri="{FF2B5EF4-FFF2-40B4-BE49-F238E27FC236}">
                <a16:creationId xmlns:a16="http://schemas.microsoft.com/office/drawing/2014/main" id="{3078A512-646B-4235-B71F-7AFA560D256F}"/>
              </a:ext>
            </a:extLst>
          </p:cNvPr>
          <p:cNvSpPr txBox="1">
            <a:spLocks/>
          </p:cNvSpPr>
          <p:nvPr/>
        </p:nvSpPr>
        <p:spPr bwMode="auto">
          <a:xfrm>
            <a:off x="117559" y="5869534"/>
            <a:ext cx="9026441" cy="520244"/>
          </a:xfrm>
          <a:prstGeom prst="rect">
            <a:avLst/>
          </a:prstGeom>
          <a:ln>
            <a:miter lim="800000"/>
            <a:headEnd/>
            <a:tailEnd/>
          </a:ln>
        </p:spPr>
        <p:txBody>
          <a:bodyPr vert="horz" wrap="square" lIns="91440" tIns="45720" rIns="91440" bIns="45720" numCol="1" anchor="t" anchorCtr="0" compatLnSpc="1">
            <a:prstTxWarp prst="textNoShape">
              <a:avLst/>
            </a:prstTxWarp>
            <a:normAutofit fontScale="25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spcBef>
                <a:spcPts val="600"/>
              </a:spcBef>
              <a:spcAft>
                <a:spcPts val="600"/>
              </a:spcAft>
              <a:buNone/>
              <a:defRPr/>
            </a:pPr>
            <a:r>
              <a:rPr lang="en-US" sz="8000" dirty="0">
                <a:latin typeface="+mn-lt"/>
                <a:cs typeface="Times New Roman" panose="02020603050405020304" pitchFamily="18" charset="0"/>
              </a:rPr>
              <a:t>DLA Strategic Materials and the DLA Contracting Services Office </a:t>
            </a:r>
            <a:br>
              <a:rPr lang="en-US" sz="8000" dirty="0">
                <a:latin typeface="+mn-lt"/>
                <a:cs typeface="Times New Roman" panose="02020603050405020304" pitchFamily="18" charset="0"/>
              </a:rPr>
            </a:br>
            <a:r>
              <a:rPr lang="en-US" sz="8000" dirty="0">
                <a:latin typeface="+mn-lt"/>
                <a:cs typeface="Times New Roman" panose="02020603050405020304" pitchFamily="18" charset="0"/>
              </a:rPr>
              <a:t>also fall under J7.</a:t>
            </a:r>
          </a:p>
          <a:p>
            <a:pPr marL="0" indent="0" algn="ctr" defTabSz="914400">
              <a:lnSpc>
                <a:spcPct val="120000"/>
              </a:lnSpc>
              <a:spcBef>
                <a:spcPts val="0"/>
              </a:spcBef>
              <a:spcAft>
                <a:spcPts val="0"/>
              </a:spcAft>
              <a:buFont typeface="Arial" pitchFamily="34" charset="0"/>
              <a:buNone/>
              <a:defRPr/>
            </a:pPr>
            <a:endParaRPr lang="en-US" sz="2000" spc="-100" dirty="0">
              <a:latin typeface="+mn-lt"/>
              <a:cs typeface="Times New Roman" panose="02020603050405020304" pitchFamily="18" charset="0"/>
            </a:endParaRPr>
          </a:p>
        </p:txBody>
      </p:sp>
      <p:pic>
        <p:nvPicPr>
          <p:cNvPr id="8" name="Picture 4" descr="Contract paperwork on desk with glasses and pen, the word Contract appears next to the glasses.">
            <a:extLst>
              <a:ext uri="{FF2B5EF4-FFF2-40B4-BE49-F238E27FC236}">
                <a16:creationId xmlns:a16="http://schemas.microsoft.com/office/drawing/2014/main" id="{7727F6E5-47D2-4186-9F14-3CBFADF44F38}"/>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8451" y="2140648"/>
            <a:ext cx="2109308" cy="1342456"/>
          </a:xfrm>
          <a:prstGeom prst="roundRect">
            <a:avLst>
              <a:gd name="adj" fmla="val 16667"/>
            </a:avLst>
          </a:prstGeom>
          <a:ln w="9525">
            <a:noFill/>
            <a:miter lim="800000"/>
            <a:headEnd/>
            <a:tailEnd/>
          </a:ln>
          <a:effectLst>
            <a:outerShdw blurRad="50800" dist="38100" dir="7800000" algn="tl" rotWithShape="0">
              <a:srgbClr val="000000">
                <a:alpha val="43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Lst>
        </p:spPr>
      </p:pic>
      <p:pic>
        <p:nvPicPr>
          <p:cNvPr id="7" name="Picture 3" descr="Close up of keyboard keys with eprocurement written on the return key face.">
            <a:extLst>
              <a:ext uri="{FF2B5EF4-FFF2-40B4-BE49-F238E27FC236}">
                <a16:creationId xmlns:a16="http://schemas.microsoft.com/office/drawing/2014/main" id="{A32DA8AF-3AA6-465F-8AFF-847E6C6BFEBF}"/>
              </a:ext>
              <a:ext uri="{C183D7F6-B498-43B3-948B-1728B52AA6E4}">
                <adec:decorative xmlns:adec="http://schemas.microsoft.com/office/drawing/2017/decorative" val="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8451" y="4244816"/>
            <a:ext cx="2179973" cy="1356271"/>
          </a:xfrm>
          <a:prstGeom prst="roundRect">
            <a:avLst>
              <a:gd name="adj" fmla="val 16667"/>
            </a:avLst>
          </a:prstGeom>
          <a:ln w="9525">
            <a:noFill/>
            <a:miter lim="800000"/>
            <a:headEnd/>
            <a:tailEnd/>
          </a:ln>
          <a:effectLst>
            <a:outerShdw blurRad="50800" dist="38100" dir="7800000" algn="tl" rotWithShape="0">
              <a:srgbClr val="000000">
                <a:alpha val="43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Lst>
        </p:spPr>
      </p:pic>
      <p:sp>
        <p:nvSpPr>
          <p:cNvPr id="4" name="Slide Number Placeholder 3">
            <a:extLst>
              <a:ext uri="{FF2B5EF4-FFF2-40B4-BE49-F238E27FC236}">
                <a16:creationId xmlns:a16="http://schemas.microsoft.com/office/drawing/2014/main" id="{7D51292E-ADE4-402D-A92D-40E6E388DB64}"/>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22</a:t>
            </a:fld>
            <a:endParaRPr lang="en-US"/>
          </a:p>
        </p:txBody>
      </p:sp>
    </p:spTree>
    <p:extLst>
      <p:ext uri="{BB962C8B-B14F-4D97-AF65-F5344CB8AC3E}">
        <p14:creationId xmlns:p14="http://schemas.microsoft.com/office/powerpoint/2010/main" val="3762638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9BF3C-9DBD-F04F-AD3F-1B2FB185F36D}"/>
              </a:ext>
            </a:extLst>
          </p:cNvPr>
          <p:cNvSpPr>
            <a:spLocks noGrp="1"/>
          </p:cNvSpPr>
          <p:nvPr>
            <p:ph type="title"/>
          </p:nvPr>
        </p:nvSpPr>
        <p:spPr>
          <a:xfrm>
            <a:off x="3773350" y="350810"/>
            <a:ext cx="5029200" cy="822960"/>
          </a:xfrm>
        </p:spPr>
        <p:txBody>
          <a:bodyPr/>
          <a:lstStyle/>
          <a:p>
            <a:r>
              <a:rPr lang="en-US" altLang="en-US" dirty="0">
                <a:solidFill>
                  <a:srgbClr val="002060"/>
                </a:solidFill>
                <a:cs typeface="Times New Roman" panose="02020603050405020304" pitchFamily="18" charset="0"/>
              </a:rPr>
              <a:t>DLA Finance (J8)</a:t>
            </a:r>
            <a:endParaRPr lang="en-US" dirty="0"/>
          </a:p>
        </p:txBody>
      </p:sp>
      <p:sp>
        <p:nvSpPr>
          <p:cNvPr id="7" name="TextBox 14">
            <a:extLst>
              <a:ext uri="{FF2B5EF4-FFF2-40B4-BE49-F238E27FC236}">
                <a16:creationId xmlns:a16="http://schemas.microsoft.com/office/drawing/2014/main" id="{D69D7EBA-478A-4B52-B1A8-C15F35F1A5F6}"/>
              </a:ext>
            </a:extLst>
          </p:cNvPr>
          <p:cNvSpPr txBox="1">
            <a:spLocks noChangeArrowheads="1"/>
          </p:cNvSpPr>
          <p:nvPr/>
        </p:nvSpPr>
        <p:spPr bwMode="auto">
          <a:xfrm>
            <a:off x="457082" y="1411231"/>
            <a:ext cx="8308206" cy="3054682"/>
          </a:xfrm>
          <a:prstGeom prst="rect">
            <a:avLst/>
          </a:prstGeom>
          <a:noFill/>
          <a:ln w="9525">
            <a:noFill/>
            <a:miter lim="800000"/>
            <a:headEnd/>
            <a:tailEnd/>
          </a:ln>
        </p:spPr>
        <p:txBody>
          <a:bodyPr wrap="square">
            <a:spAutoFit/>
          </a:bodyPr>
          <a:lstStyle/>
          <a:p>
            <a:pPr marL="342900" indent="-342900">
              <a:lnSpc>
                <a:spcPts val="2140"/>
              </a:lnSpc>
              <a:buFont typeface="Arial" panose="020B0604020202020204" pitchFamily="34" charset="0"/>
              <a:buChar char="•"/>
            </a:pPr>
            <a:r>
              <a:rPr lang="en-US" sz="2000" dirty="0">
                <a:cs typeface="Times New Roman" panose="02020603050405020304" pitchFamily="18" charset="0"/>
              </a:rPr>
              <a:t>Provides the full spectrum of financial management services and support to our customers, including accounting, budgeting, financial analysis, audit remediation and process management </a:t>
            </a:r>
          </a:p>
          <a:p>
            <a:pPr>
              <a:lnSpc>
                <a:spcPts val="2140"/>
              </a:lnSpc>
            </a:pPr>
            <a:endParaRPr lang="en-US" sz="2000" dirty="0">
              <a:cs typeface="Times New Roman" panose="02020603050405020304" pitchFamily="18" charset="0"/>
            </a:endParaRPr>
          </a:p>
          <a:p>
            <a:pPr marL="342900" indent="-342900">
              <a:lnSpc>
                <a:spcPts val="2140"/>
              </a:lnSpc>
              <a:buFont typeface="Arial" panose="020B0604020202020204" pitchFamily="34" charset="0"/>
              <a:buChar char="•"/>
            </a:pPr>
            <a:r>
              <a:rPr lang="en-US" sz="2000" dirty="0">
                <a:cs typeface="Times New Roman" panose="02020603050405020304" pitchFamily="18" charset="0"/>
              </a:rPr>
              <a:t>Serves as the principal financial advisor to the DLA Director</a:t>
            </a:r>
          </a:p>
          <a:p>
            <a:pPr>
              <a:lnSpc>
                <a:spcPts val="2140"/>
              </a:lnSpc>
            </a:pPr>
            <a:endParaRPr lang="en-US" sz="2000" dirty="0">
              <a:cs typeface="Times New Roman" panose="02020603050405020304" pitchFamily="18" charset="0"/>
            </a:endParaRPr>
          </a:p>
          <a:p>
            <a:pPr marL="342900" indent="-342900">
              <a:lnSpc>
                <a:spcPts val="2140"/>
              </a:lnSpc>
              <a:buFont typeface="Arial" panose="020B0604020202020204" pitchFamily="34" charset="0"/>
              <a:buChar char="•"/>
            </a:pPr>
            <a:r>
              <a:rPr lang="en-US" sz="2000" dirty="0">
                <a:cs typeface="Times New Roman" panose="02020603050405020304" pitchFamily="18" charset="0"/>
              </a:rPr>
              <a:t>Serves as the primary DLA advocate with the Office of the Under Secretary of Defense (Comptroller) and the Office of Management and Budget </a:t>
            </a:r>
          </a:p>
          <a:p>
            <a:pPr marL="342900" indent="-342900">
              <a:lnSpc>
                <a:spcPts val="2140"/>
              </a:lnSpc>
              <a:buFont typeface="Arial" panose="020B0604020202020204" pitchFamily="34" charset="0"/>
              <a:buChar char="•"/>
            </a:pPr>
            <a:endParaRPr lang="en-US" sz="2000" dirty="0">
              <a:cs typeface="Times New Roman" panose="02020603050405020304" pitchFamily="18" charset="0"/>
            </a:endParaRPr>
          </a:p>
          <a:p>
            <a:pPr marL="342900" indent="-342900">
              <a:lnSpc>
                <a:spcPts val="2140"/>
              </a:lnSpc>
              <a:buFont typeface="Arial" panose="020B0604020202020204" pitchFamily="34" charset="0"/>
              <a:buChar char="•"/>
            </a:pPr>
            <a:r>
              <a:rPr lang="en-US" sz="2000" dirty="0">
                <a:cs typeface="Times New Roman" panose="02020603050405020304" pitchFamily="18" charset="0"/>
              </a:rPr>
              <a:t>Partners with many key DOD stakeholders and service providers</a:t>
            </a:r>
          </a:p>
        </p:txBody>
      </p:sp>
      <p:pic>
        <p:nvPicPr>
          <p:cNvPr id="9" name="Picture 7" descr="Dollar Sign ghosted over a graph chart.">
            <a:extLst>
              <a:ext uri="{FF2B5EF4-FFF2-40B4-BE49-F238E27FC236}">
                <a16:creationId xmlns:a16="http://schemas.microsoft.com/office/drawing/2014/main" id="{F324D2F0-2EAA-4C68-B975-CC3528C283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8334" y="4625806"/>
            <a:ext cx="1419615" cy="1571723"/>
          </a:xfrm>
          <a:prstGeom prst="roundRect">
            <a:avLst>
              <a:gd name="adj" fmla="val 16667"/>
            </a:avLst>
          </a:prstGeom>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contourW="12700" prstMaterial="plastic">
            <a:bevelT w="381000" h="114300" prst="relaxedInset"/>
            <a:contourClr>
              <a:schemeClr val="tx1">
                <a:lumMod val="65000"/>
                <a:lumOff val="35000"/>
              </a:schemeClr>
            </a:contourClr>
          </a:sp3d>
          <a:extLst>
            <a:ext uri="{909E8E84-426E-40dd-AFC4-6F175D3DCCD1}">
              <a14:hiddenFill xmlns="" xmlns:a14="http://schemas.microsoft.com/office/drawing/2010/main">
                <a:solidFill>
                  <a:srgbClr val="FFFFFF"/>
                </a:solidFill>
              </a14:hiddenFill>
            </a:ext>
          </a:extLst>
        </p:spPr>
      </p:pic>
      <p:pic>
        <p:nvPicPr>
          <p:cNvPr id="8" name="Picture 5" descr="Calculator and pencil on top of financial paperwork.">
            <a:extLst>
              <a:ext uri="{FF2B5EF4-FFF2-40B4-BE49-F238E27FC236}">
                <a16:creationId xmlns:a16="http://schemas.microsoft.com/office/drawing/2014/main" id="{18E44D07-D49F-4574-AB63-0D70F0520B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86052" y="4613561"/>
            <a:ext cx="1447251" cy="1583968"/>
          </a:xfrm>
          <a:prstGeom prst="roundRect">
            <a:avLst>
              <a:gd name="adj" fmla="val 16667"/>
            </a:avLst>
          </a:prstGeom>
          <a:ln>
            <a:noFill/>
          </a:ln>
          <a:effectLst>
            <a:outerShdw blurRad="50800" dist="38100" dir="2700000" algn="tl" rotWithShape="0">
              <a:srgbClr val="000000">
                <a:alpha val="43000"/>
              </a:srgbClr>
            </a:outerShdw>
          </a:effectLst>
          <a:scene3d>
            <a:camera prst="orthographicFront"/>
            <a:lightRig rig="contrasting" dir="t">
              <a:rot lat="0" lon="0" rev="4200000"/>
            </a:lightRig>
          </a:scene3d>
          <a:sp3d contourW="12700" prstMaterial="plastic">
            <a:bevelT w="381000" h="114300" prst="relaxedInset"/>
            <a:contourClr>
              <a:schemeClr val="tx1">
                <a:lumMod val="65000"/>
                <a:lumOff val="35000"/>
              </a:schemeClr>
            </a:contourClr>
          </a:sp3d>
          <a:extLst>
            <a:ext uri="{909E8E84-426E-40dd-AFC4-6F175D3DCCD1}">
              <a14:hiddenFill xmlns=""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3FA475B-4278-480C-AB4D-1C236180D32A}"/>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23</a:t>
            </a:fld>
            <a:endParaRPr lang="en-US"/>
          </a:p>
        </p:txBody>
      </p:sp>
    </p:spTree>
    <p:extLst>
      <p:ext uri="{BB962C8B-B14F-4D97-AF65-F5344CB8AC3E}">
        <p14:creationId xmlns:p14="http://schemas.microsoft.com/office/powerpoint/2010/main" val="2246048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927103D9-B79E-4CC3-967D-B34AE3B06080}"/>
              </a:ext>
            </a:extLst>
          </p:cNvPr>
          <p:cNvSpPr txBox="1">
            <a:spLocks noGrp="1"/>
          </p:cNvSpPr>
          <p:nvPr>
            <p:ph type="title" idx="4294967295"/>
          </p:nvPr>
        </p:nvSpPr>
        <p:spPr bwMode="auto">
          <a:xfrm>
            <a:off x="3916464" y="344550"/>
            <a:ext cx="4726004" cy="68580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2060"/>
                </a:solidFill>
                <a:effectLst/>
                <a:uLnTx/>
                <a:uFillTx/>
                <a:latin typeface="+mj-lt"/>
                <a:ea typeface="+mj-ea"/>
                <a:cs typeface="Times New Roman" panose="02020603050405020304" pitchFamily="18" charset="0"/>
              </a:rPr>
              <a:t>DLA Joint Reserve Force (J9)</a:t>
            </a:r>
          </a:p>
        </p:txBody>
      </p:sp>
      <p:sp>
        <p:nvSpPr>
          <p:cNvPr id="6" name="Content Placeholder 1">
            <a:extLst>
              <a:ext uri="{FF2B5EF4-FFF2-40B4-BE49-F238E27FC236}">
                <a16:creationId xmlns:a16="http://schemas.microsoft.com/office/drawing/2014/main" id="{C5B7F44A-683D-49E3-85E7-A45546140B5F}"/>
              </a:ext>
            </a:extLst>
          </p:cNvPr>
          <p:cNvSpPr txBox="1">
            <a:spLocks/>
          </p:cNvSpPr>
          <p:nvPr/>
        </p:nvSpPr>
        <p:spPr bwMode="auto">
          <a:xfrm>
            <a:off x="240872" y="1232034"/>
            <a:ext cx="8614370" cy="5107220"/>
          </a:xfrm>
          <a:prstGeom prst="rect">
            <a:avLst/>
          </a:prstGeom>
          <a:ln>
            <a:miter lim="800000"/>
            <a:headEnd/>
            <a:tailEnd/>
          </a:ln>
        </p:spPr>
        <p:txBody>
          <a:bodyPr vert="horz" wrap="square" lIns="91440" tIns="45720" rIns="91440" bIns="45720" numCol="1" rtlCol="0" anchor="t" anchorCtr="0" compatLnSpc="1">
            <a:prstTxWarp prst="textNoShape">
              <a:avLst/>
            </a:prstTxWarp>
            <a:normAutofit fontScale="92500"/>
          </a:bodyPr>
          <a:lstStyle>
            <a:lvl1pPr marL="228600" indent="-228600" algn="l" defTabSz="914400" rtl="0" eaLnBrk="1" latinLnBrk="0" hangingPunct="1">
              <a:lnSpc>
                <a:spcPct val="90000"/>
              </a:lnSpc>
              <a:spcBef>
                <a:spcPts val="120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Font typeface="Arial" panose="020B0604020202020204" pitchFamily="34" charset="0"/>
              <a:buNone/>
            </a:pPr>
            <a:r>
              <a:rPr lang="en-US" dirty="0">
                <a:cs typeface="Times New Roman" panose="02020603050405020304" pitchFamily="18" charset="0"/>
              </a:rPr>
              <a:t>J9 is made up of more than 660 trained reservists from the Army, Navy, Marine Corps and Air Force – ready and available for contingency operations and a broad range of support requirements to include:</a:t>
            </a:r>
          </a:p>
          <a:p>
            <a:pPr marL="0" indent="0">
              <a:lnSpc>
                <a:spcPts val="2600"/>
              </a:lnSpc>
              <a:spcBef>
                <a:spcPts val="0"/>
              </a:spcBef>
              <a:buFont typeface="Arial" panose="020B0604020202020204" pitchFamily="34" charset="0"/>
              <a:buNone/>
            </a:pPr>
            <a:endParaRPr lang="en-US" sz="2200" dirty="0">
              <a:cs typeface="Times New Roman" panose="02020603050405020304" pitchFamily="18" charset="0"/>
            </a:endParaRPr>
          </a:p>
          <a:p>
            <a:pPr>
              <a:lnSpc>
                <a:spcPts val="2600"/>
              </a:lnSpc>
              <a:spcBef>
                <a:spcPts val="0"/>
              </a:spcBef>
            </a:pPr>
            <a:r>
              <a:rPr lang="en-US" sz="2200" dirty="0">
                <a:cs typeface="Times New Roman" panose="02020603050405020304" pitchFamily="18" charset="0"/>
              </a:rPr>
              <a:t>Mission support to DLA supply chains</a:t>
            </a:r>
          </a:p>
          <a:p>
            <a:pPr>
              <a:lnSpc>
                <a:spcPts val="2600"/>
              </a:lnSpc>
              <a:spcBef>
                <a:spcPts val="0"/>
              </a:spcBef>
            </a:pPr>
            <a:r>
              <a:rPr lang="en-US" sz="2200" dirty="0">
                <a:cs typeface="Times New Roman" panose="02020603050405020304" pitchFamily="18" charset="0"/>
              </a:rPr>
              <a:t>Surge capability</a:t>
            </a:r>
          </a:p>
          <a:p>
            <a:pPr>
              <a:lnSpc>
                <a:spcPts val="2600"/>
              </a:lnSpc>
              <a:spcBef>
                <a:spcPts val="0"/>
              </a:spcBef>
            </a:pPr>
            <a:r>
              <a:rPr lang="en-US" sz="2200" dirty="0">
                <a:cs typeface="Times New Roman" panose="02020603050405020304" pitchFamily="18" charset="0"/>
              </a:rPr>
              <a:t>Joint exercise support</a:t>
            </a:r>
          </a:p>
          <a:p>
            <a:pPr>
              <a:lnSpc>
                <a:spcPts val="2600"/>
              </a:lnSpc>
              <a:spcBef>
                <a:spcPts val="0"/>
              </a:spcBef>
            </a:pPr>
            <a:r>
              <a:rPr lang="en-US" sz="2200" dirty="0">
                <a:cs typeface="Times New Roman" panose="02020603050405020304" pitchFamily="18" charset="0"/>
              </a:rPr>
              <a:t>Planning augmentation</a:t>
            </a:r>
          </a:p>
          <a:p>
            <a:pPr>
              <a:lnSpc>
                <a:spcPts val="2600"/>
              </a:lnSpc>
              <a:spcBef>
                <a:spcPts val="0"/>
              </a:spcBef>
            </a:pPr>
            <a:r>
              <a:rPr lang="en-US" sz="2200" dirty="0">
                <a:cs typeface="Times New Roman" panose="02020603050405020304" pitchFamily="18" charset="0"/>
              </a:rPr>
              <a:t>Defense support to civil authorities</a:t>
            </a:r>
          </a:p>
          <a:p>
            <a:pPr>
              <a:lnSpc>
                <a:spcPts val="2600"/>
              </a:lnSpc>
              <a:spcBef>
                <a:spcPts val="0"/>
              </a:spcBef>
            </a:pPr>
            <a:r>
              <a:rPr lang="en-US" sz="2200" dirty="0">
                <a:cs typeface="Times New Roman" panose="02020603050405020304" pitchFamily="18" charset="0"/>
              </a:rPr>
              <a:t>Support to regional commands</a:t>
            </a:r>
          </a:p>
          <a:p>
            <a:pPr>
              <a:lnSpc>
                <a:spcPts val="2600"/>
              </a:lnSpc>
              <a:spcBef>
                <a:spcPts val="0"/>
              </a:spcBef>
            </a:pPr>
            <a:endParaRPr lang="en-US" sz="2200" b="1" dirty="0">
              <a:cs typeface="Times New Roman" panose="02020603050405020304" pitchFamily="18" charset="0"/>
            </a:endParaRPr>
          </a:p>
          <a:p>
            <a:pPr marL="0" indent="0">
              <a:lnSpc>
                <a:spcPts val="2600"/>
              </a:lnSpc>
              <a:spcBef>
                <a:spcPts val="0"/>
              </a:spcBef>
              <a:buFont typeface="Arial" panose="020B0604020202020204" pitchFamily="34" charset="0"/>
              <a:buNone/>
            </a:pPr>
            <a:r>
              <a:rPr lang="en-US" dirty="0">
                <a:cs typeface="Times New Roman" panose="02020603050405020304" pitchFamily="18" charset="0"/>
              </a:rPr>
              <a:t>J9 advises the DLA Director in the development and application of Joint Reserve Force capabilities, readiness posture, and service-specific policies affecting utilization of DLA-assigned reservists.</a:t>
            </a:r>
          </a:p>
          <a:p>
            <a:pPr>
              <a:spcBef>
                <a:spcPts val="0"/>
              </a:spcBef>
            </a:pPr>
            <a:endParaRPr lang="en-US" sz="2200" b="1" dirty="0">
              <a:cs typeface="Times New Roman" panose="02020603050405020304" pitchFamily="18" charset="0"/>
            </a:endParaRPr>
          </a:p>
          <a:p>
            <a:pPr>
              <a:spcBef>
                <a:spcPts val="0"/>
              </a:spcBef>
            </a:pPr>
            <a:endParaRPr lang="en-US" sz="2200" b="1" dirty="0">
              <a:cs typeface="Times New Roman" panose="02020603050405020304" pitchFamily="18" charset="0"/>
            </a:endParaRPr>
          </a:p>
          <a:p>
            <a:pPr>
              <a:spcBef>
                <a:spcPts val="0"/>
              </a:spcBef>
            </a:pPr>
            <a:endParaRPr lang="en-US" sz="2200" b="1" dirty="0">
              <a:cs typeface="Times New Roman" panose="02020603050405020304" pitchFamily="18" charset="0"/>
            </a:endParaRPr>
          </a:p>
          <a:p>
            <a:pPr>
              <a:spcBef>
                <a:spcPts val="0"/>
              </a:spcBef>
            </a:pPr>
            <a:endParaRPr lang="en-US" sz="2200" b="1" dirty="0">
              <a:cs typeface="Times New Roman" panose="02020603050405020304" pitchFamily="18" charset="0"/>
            </a:endParaRPr>
          </a:p>
          <a:p>
            <a:endParaRPr lang="en-US" sz="2200" b="1" dirty="0">
              <a:cs typeface="Times New Roman" panose="02020603050405020304" pitchFamily="18" charset="0"/>
            </a:endParaRPr>
          </a:p>
          <a:p>
            <a:pPr marL="0" indent="0">
              <a:spcBef>
                <a:spcPts val="0"/>
              </a:spcBef>
              <a:buFont typeface="Arial" panose="020B0604020202020204" pitchFamily="34" charset="0"/>
              <a:buNone/>
              <a:defRPr/>
            </a:pPr>
            <a:endParaRPr lang="en-US" sz="2200" dirty="0">
              <a:cs typeface="Times New Roman" panose="02020603050405020304" pitchFamily="18" charset="0"/>
            </a:endParaRPr>
          </a:p>
        </p:txBody>
      </p:sp>
      <p:pic>
        <p:nvPicPr>
          <p:cNvPr id="7" name="Picture 2" descr="Two soldiers kneeling on the ground and opening a box.">
            <a:extLst>
              <a:ext uri="{FF2B5EF4-FFF2-40B4-BE49-F238E27FC236}">
                <a16:creationId xmlns:a16="http://schemas.microsoft.com/office/drawing/2014/main" id="{4A11D036-6923-4529-B006-E40C160716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0125" y="2435383"/>
            <a:ext cx="3026287" cy="25644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7BF9B355-2050-45BF-A29B-7636417B0DCB}"/>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24</a:t>
            </a:fld>
            <a:endParaRPr lang="en-US"/>
          </a:p>
        </p:txBody>
      </p:sp>
    </p:spTree>
    <p:extLst>
      <p:ext uri="{BB962C8B-B14F-4D97-AF65-F5344CB8AC3E}">
        <p14:creationId xmlns:p14="http://schemas.microsoft.com/office/powerpoint/2010/main" val="443279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E79CB0C-7C1B-E373-3AB2-F146A9C0C6A7}"/>
              </a:ext>
            </a:extLst>
          </p:cNvPr>
          <p:cNvSpPr/>
          <p:nvPr/>
        </p:nvSpPr>
        <p:spPr>
          <a:xfrm>
            <a:off x="0" y="1153361"/>
            <a:ext cx="9144000" cy="52925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44CAD2-576A-E9E9-2212-B94396D0FA53}"/>
              </a:ext>
            </a:extLst>
          </p:cNvPr>
          <p:cNvSpPr/>
          <p:nvPr/>
        </p:nvSpPr>
        <p:spPr>
          <a:xfrm>
            <a:off x="3192780" y="1507222"/>
            <a:ext cx="233715" cy="49451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Picture 2" descr="Creative forex background">
            <a:extLst>
              <a:ext uri="{FF2B5EF4-FFF2-40B4-BE49-F238E27FC236}">
                <a16:creationId xmlns:a16="http://schemas.microsoft.com/office/drawing/2014/main" id="{5D6CA1AE-2ABA-8B5C-3DB1-FAFC5CFBF4D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
          <a:stretch/>
        </p:blipFill>
        <p:spPr bwMode="auto">
          <a:xfrm>
            <a:off x="181483" y="1507222"/>
            <a:ext cx="3159213" cy="49386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9C176FB-2324-B234-D787-136B0AF66AE9}"/>
              </a:ext>
            </a:extLst>
          </p:cNvPr>
          <p:cNvSpPr txBox="1"/>
          <p:nvPr/>
        </p:nvSpPr>
        <p:spPr>
          <a:xfrm>
            <a:off x="180975" y="1500715"/>
            <a:ext cx="3158960" cy="4951677"/>
          </a:xfrm>
          <a:prstGeom prst="rect">
            <a:avLst/>
          </a:prstGeom>
          <a:solidFill>
            <a:srgbClr val="0076A3">
              <a:alpha val="81000"/>
            </a:srgbClr>
          </a:solidFill>
          <a:ln>
            <a:noFill/>
          </a:ln>
        </p:spPr>
        <p:txBody>
          <a:bodyPr wrap="square" lIns="91440" tIns="45720" rIns="91440" bIns="4572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Typical Support Provided</a:t>
            </a:r>
          </a:p>
          <a:p>
            <a:pPr marL="396875" marR="0" lvl="0" indent="-228600" algn="l" defTabSz="4572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b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Multiple Commodities</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Incident Support Base Augmentation</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Fuel and Gen </a:t>
            </a:r>
            <a:r>
              <a:rPr kumimoji="0" lang="en-US" sz="1000" b="0" i="0" u="none" strike="noStrike" kern="1200" cap="none" spc="0" normalizeH="0" baseline="0" noProof="0" dirty="0" err="1">
                <a:ln>
                  <a:noFill/>
                </a:ln>
                <a:solidFill>
                  <a:prstClr val="white"/>
                </a:solidFill>
                <a:effectLst/>
                <a:uLnTx/>
                <a:uFillTx/>
                <a:latin typeface="Arial" panose="020B0604020202020204"/>
                <a:ea typeface="+mn-ea"/>
                <a:cs typeface="+mn-cs"/>
              </a:rPr>
              <a:t>erators</a:t>
            </a: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Pharma and Med Supplies</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Firefighting Equipment</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Warehousing &amp; Distribution</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Disposal</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Food</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Medical Supplies</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Provisioning &amp; Cataloging</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Repair Parts</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Fuels</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Warehousing</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Medical / Surgical Support</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Repair parts and hardware</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Fresh Fruits &amp; Vegetables</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Clothing</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Personal Care Items</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168275"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5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Pharmaceuticals</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Medical Supplies</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Construction Material</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Barriers</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Construction &amp; Equipment</a:t>
            </a:r>
          </a:p>
          <a:p>
            <a:pPr marL="396875"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Foreign Military Sales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D983E5AE-90C6-12F4-973E-5014137DB121}"/>
              </a:ext>
            </a:extLst>
          </p:cNvPr>
          <p:cNvSpPr/>
          <p:nvPr/>
        </p:nvSpPr>
        <p:spPr>
          <a:xfrm>
            <a:off x="181481" y="1821985"/>
            <a:ext cx="3154371" cy="2545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76A3"/>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0076A3"/>
                </a:solidFill>
                <a:effectLst/>
                <a:uLnTx/>
                <a:uFillTx/>
                <a:latin typeface="Arial" panose="020B0604020202020204"/>
                <a:ea typeface="+mn-ea"/>
                <a:cs typeface="+mn-cs"/>
              </a:rPr>
              <a:t>Whole of Government (</a:t>
            </a:r>
            <a:r>
              <a:rPr kumimoji="0" lang="en-US" sz="1200" b="1" i="0" u="none" strike="noStrike" kern="1200" cap="none" spc="0" normalizeH="0" baseline="0" noProof="0" dirty="0" err="1">
                <a:ln>
                  <a:noFill/>
                </a:ln>
                <a:solidFill>
                  <a:srgbClr val="0076A3"/>
                </a:solidFill>
                <a:effectLst/>
                <a:uLnTx/>
                <a:uFillTx/>
                <a:latin typeface="Arial" panose="020B0604020202020204"/>
                <a:ea typeface="+mn-ea"/>
                <a:cs typeface="+mn-cs"/>
              </a:rPr>
              <a:t>WoG</a:t>
            </a:r>
            <a:r>
              <a:rPr kumimoji="0" lang="en-US" sz="1200" b="1" i="0" u="none" strike="noStrike" kern="1200" cap="none" spc="0" normalizeH="0" baseline="0" noProof="0" dirty="0">
                <a:ln>
                  <a:noFill/>
                </a:ln>
                <a:solidFill>
                  <a:srgbClr val="0076A3"/>
                </a:solidFill>
                <a:effectLst/>
                <a:uLnTx/>
                <a:uFillTx/>
                <a:latin typeface="Arial" panose="020B0604020202020204"/>
                <a:ea typeface="+mn-ea"/>
                <a:cs typeface="+mn-cs"/>
              </a:rPr>
              <a:t>)*</a:t>
            </a:r>
          </a:p>
        </p:txBody>
      </p:sp>
      <p:sp>
        <p:nvSpPr>
          <p:cNvPr id="13" name="Rectangle 12">
            <a:extLst>
              <a:ext uri="{FF2B5EF4-FFF2-40B4-BE49-F238E27FC236}">
                <a16:creationId xmlns:a16="http://schemas.microsoft.com/office/drawing/2014/main" id="{C69F3E8C-1E55-3BB5-8716-4224C7983533}"/>
              </a:ext>
            </a:extLst>
          </p:cNvPr>
          <p:cNvSpPr/>
          <p:nvPr/>
        </p:nvSpPr>
        <p:spPr>
          <a:xfrm>
            <a:off x="177993" y="5008986"/>
            <a:ext cx="3154371" cy="2545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76A3"/>
                </a:solidFill>
                <a:effectLst/>
                <a:uLnTx/>
                <a:uFillTx/>
                <a:latin typeface="Arial" panose="020B0604020202020204"/>
                <a:ea typeface="+mn-ea"/>
                <a:cs typeface="+mn-cs"/>
              </a:rPr>
              <a:t>    </a:t>
            </a:r>
            <a:r>
              <a:rPr kumimoji="0" lang="en-US" sz="1200" b="1" i="0" u="none" strike="noStrike" kern="1200" cap="none" spc="0" normalizeH="0" baseline="0" noProof="0" dirty="0">
                <a:ln>
                  <a:noFill/>
                </a:ln>
                <a:solidFill>
                  <a:srgbClr val="0076A3"/>
                </a:solidFill>
                <a:effectLst/>
                <a:uLnTx/>
                <a:uFillTx/>
                <a:latin typeface="Arial" panose="020B0604020202020204"/>
                <a:ea typeface="+mn-ea"/>
                <a:cs typeface="+mn-cs"/>
              </a:rPr>
              <a:t>Defense Partners*</a:t>
            </a:r>
          </a:p>
        </p:txBody>
      </p:sp>
      <p:grpSp>
        <p:nvGrpSpPr>
          <p:cNvPr id="14" name="Group 13">
            <a:extLst>
              <a:ext uri="{FF2B5EF4-FFF2-40B4-BE49-F238E27FC236}">
                <a16:creationId xmlns:a16="http://schemas.microsoft.com/office/drawing/2014/main" id="{F0AA9A4E-57FD-A314-E684-152CD79C1F0D}"/>
              </a:ext>
            </a:extLst>
          </p:cNvPr>
          <p:cNvGrpSpPr/>
          <p:nvPr/>
        </p:nvGrpSpPr>
        <p:grpSpPr>
          <a:xfrm>
            <a:off x="3009247" y="1502367"/>
            <a:ext cx="6282806" cy="4441673"/>
            <a:chOff x="2861194" y="1879835"/>
            <a:chExt cx="6282806" cy="4441673"/>
          </a:xfrm>
        </p:grpSpPr>
        <p:pic>
          <p:nvPicPr>
            <p:cNvPr id="15" name="Picture 14">
              <a:extLst>
                <a:ext uri="{FF2B5EF4-FFF2-40B4-BE49-F238E27FC236}">
                  <a16:creationId xmlns:a16="http://schemas.microsoft.com/office/drawing/2014/main" id="{DA5A32EB-F8E2-E440-F9AC-62D6B50C58B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861194" y="1879835"/>
              <a:ext cx="6282806" cy="4441673"/>
            </a:xfrm>
            <a:prstGeom prst="rect">
              <a:avLst/>
            </a:prstGeom>
          </p:spPr>
        </p:pic>
        <p:sp>
          <p:nvSpPr>
            <p:cNvPr id="16" name="TextBox 15">
              <a:extLst>
                <a:ext uri="{FF2B5EF4-FFF2-40B4-BE49-F238E27FC236}">
                  <a16:creationId xmlns:a16="http://schemas.microsoft.com/office/drawing/2014/main" id="{B1E77A13-E308-C2D2-0E3D-FA08C8F0670C}"/>
                </a:ext>
              </a:extLst>
            </p:cNvPr>
            <p:cNvSpPr txBox="1"/>
            <p:nvPr/>
          </p:nvSpPr>
          <p:spPr>
            <a:xfrm>
              <a:off x="4950086" y="3623123"/>
              <a:ext cx="2126597" cy="707886"/>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6A3"/>
                  </a:solidFill>
                  <a:effectLst/>
                  <a:uLnTx/>
                  <a:uFillTx/>
                  <a:latin typeface="Arial" panose="020B0604020202020204"/>
                  <a:ea typeface="+mn-ea"/>
                  <a:cs typeface="+mn-cs"/>
                </a:rPr>
                <a:t>Total Sales</a:t>
              </a:r>
              <a:r>
                <a:rPr kumimoji="0" lang="en-US" sz="1200" b="1" i="0" u="none" strike="noStrike" kern="1200" cap="none" spc="0" normalizeH="0" baseline="0" noProof="0" dirty="0">
                  <a:ln>
                    <a:noFill/>
                  </a:ln>
                  <a:solidFill>
                    <a:srgbClr val="0076A3"/>
                  </a:solidFill>
                  <a:effectLst/>
                  <a:uLnTx/>
                  <a:uFillTx/>
                  <a:latin typeface="Arial" panose="020B0604020202020204"/>
                  <a:ea typeface="+mn-ea"/>
                  <a:cs typeface="+mn-cs"/>
                </a:rPr>
                <a:t>:</a:t>
              </a:r>
              <a:b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400" b="1" i="0" u="none" strike="noStrike" kern="1200" cap="none" spc="0" normalizeH="0" baseline="0" noProof="0" dirty="0">
                  <a:ln>
                    <a:noFill/>
                  </a:ln>
                  <a:solidFill>
                    <a:srgbClr val="0076A3"/>
                  </a:solidFill>
                  <a:effectLst/>
                  <a:uLnTx/>
                  <a:uFillTx/>
                  <a:latin typeface="Arial" panose="020B0604020202020204"/>
                  <a:ea typeface="+mn-ea"/>
                  <a:cs typeface="+mn-cs"/>
                </a:rPr>
                <a:t>$11.76B </a:t>
              </a:r>
              <a:endParaRPr kumimoji="0" lang="en-US" sz="1200" b="0" i="0" u="none" strike="noStrike" kern="1200" cap="none" spc="0" normalizeH="0" baseline="0" noProof="0" dirty="0">
                <a:ln>
                  <a:noFill/>
                </a:ln>
                <a:solidFill>
                  <a:srgbClr val="0076A3"/>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4A786F16-F12F-706E-65A7-BE865BB9019D}"/>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8419695" y="3171788"/>
              <a:ext cx="438912" cy="438912"/>
            </a:xfrm>
            <a:prstGeom prst="rect">
              <a:avLst/>
            </a:prstGeom>
            <a:effectLst>
              <a:outerShdw blurRad="63500" sx="102000" sy="102000" algn="ctr" rotWithShape="0">
                <a:schemeClr val="bg1">
                  <a:alpha val="77000"/>
                </a:schemeClr>
              </a:outerShdw>
            </a:effectLst>
          </p:spPr>
        </p:pic>
        <p:pic>
          <p:nvPicPr>
            <p:cNvPr id="18" name="Picture 10">
              <a:extLst>
                <a:ext uri="{FF2B5EF4-FFF2-40B4-BE49-F238E27FC236}">
                  <a16:creationId xmlns:a16="http://schemas.microsoft.com/office/drawing/2014/main" id="{36270E0C-357C-29E9-5B9A-03DAFD737ACE}"/>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2749" r="-2465" b="-285"/>
            <a:stretch/>
          </p:blipFill>
          <p:spPr bwMode="auto">
            <a:xfrm>
              <a:off x="8410551" y="2419149"/>
              <a:ext cx="457200" cy="435784"/>
            </a:xfrm>
            <a:prstGeom prst="rect">
              <a:avLst/>
            </a:prstGeom>
            <a:noFill/>
            <a:effectLst>
              <a:outerShdw blurRad="63500" sx="102000" sy="102000" algn="ctr" rotWithShape="0">
                <a:schemeClr val="bg1">
                  <a:alpha val="74000"/>
                </a:scheme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12222F-8D69-24C6-DEFE-59C11F74EC46}"/>
                </a:ext>
              </a:extLst>
            </p:cNvPr>
            <p:cNvSpPr txBox="1"/>
            <p:nvPr/>
          </p:nvSpPr>
          <p:spPr>
            <a:xfrm>
              <a:off x="7371623" y="2397842"/>
              <a:ext cx="912237" cy="515526"/>
            </a:xfrm>
            <a:prstGeom prst="rect">
              <a:avLst/>
            </a:prstGeom>
            <a:noFill/>
            <a:effectLst/>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197" b="0" i="0" u="none" strike="noStrike" kern="1200" baseline="0">
                  <a:solidFill>
                    <a:prstClr val="white"/>
                  </a:solidFill>
                  <a:latin typeface="+mn-lt"/>
                  <a:ea typeface="+mn-ea"/>
                  <a:cs typeface="+mn-cs"/>
                </a:defRPr>
              </a:pPr>
              <a:fld id="{F50496AC-71F3-4537-8FF0-918329EAED7A}" type="CATEGORYNAME">
                <a:rPr kumimoji="0" lang="en-US" sz="1100" b="1" i="0" u="none" strike="noStrike" kern="1200" cap="none" spc="0" normalizeH="0" baseline="0" noProof="0" dirty="0" smtClean="0">
                  <a:ln>
                    <a:noFill/>
                  </a:ln>
                  <a:solidFill>
                    <a:srgbClr val="0076A3"/>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sz="1197" b="0" i="0" u="none" strike="noStrike" kern="1200" baseline="0">
                    <a:solidFill>
                      <a:prstClr val="white"/>
                    </a:solidFill>
                    <a:latin typeface="+mn-lt"/>
                    <a:ea typeface="+mn-ea"/>
                    <a:cs typeface="+mn-cs"/>
                  </a:defRPr>
                </a:pPr>
                <a:t>DHA</a:t>
              </a:fld>
              <a:r>
                <a:rPr kumimoji="0" lang="en-US" sz="1100" b="1" i="0" u="none" strike="noStrike" kern="1200" cap="none" spc="0" normalizeH="0" baseline="0" noProof="0" dirty="0">
                  <a:ln>
                    <a:noFill/>
                  </a:ln>
                  <a:solidFill>
                    <a:srgbClr val="0076A3"/>
                  </a:solidFill>
                  <a:effectLst/>
                  <a:uLnTx/>
                  <a:uFillTx/>
                  <a:latin typeface="Arial" panose="020B0604020202020204"/>
                  <a:ea typeface="+mn-ea"/>
                  <a:cs typeface="+mn-cs"/>
                </a:rPr>
                <a:t>**</a:t>
              </a:r>
              <a:r>
                <a:rPr kumimoji="0" lang="en-US" sz="1150" b="0" i="0" u="none" strike="noStrike" kern="1200" cap="none" spc="0" normalizeH="0" baseline="0" noProof="0" dirty="0">
                  <a:ln>
                    <a:noFill/>
                  </a:ln>
                  <a:solidFill>
                    <a:srgbClr val="0076A3"/>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srgbClr val="0076A3"/>
                  </a:solidFill>
                  <a:effectLst/>
                  <a:uLnTx/>
                  <a:uFillTx/>
                  <a:latin typeface="Arial" panose="020B0604020202020204"/>
                  <a:ea typeface="+mn-ea"/>
                  <a:cs typeface="+mn-cs"/>
                </a:rPr>
                <a:t>$5.82B</a:t>
              </a:r>
              <a:endParaRPr kumimoji="0" lang="en-US" sz="1197" b="1" i="0" u="none" strike="noStrike" kern="1200" cap="none" spc="0" normalizeH="0" baseline="0" noProof="0" dirty="0">
                <a:ln>
                  <a:noFill/>
                </a:ln>
                <a:solidFill>
                  <a:srgbClr val="0076A3"/>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7344A192-3D3C-EE41-C562-5C280C2FFAA3}"/>
                </a:ext>
              </a:extLst>
            </p:cNvPr>
            <p:cNvSpPr txBox="1"/>
            <p:nvPr/>
          </p:nvSpPr>
          <p:spPr>
            <a:xfrm>
              <a:off x="7412893" y="3125770"/>
              <a:ext cx="914029" cy="522772"/>
            </a:xfrm>
            <a:prstGeom prst="rect">
              <a:avLst/>
            </a:prstGeom>
            <a:noFill/>
            <a:effectLst/>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197" b="0" i="0" u="none" strike="noStrike" kern="1200" baseline="0">
                  <a:solidFill>
                    <a:prstClr val="white"/>
                  </a:solidFill>
                  <a:latin typeface="+mn-lt"/>
                  <a:ea typeface="+mn-ea"/>
                  <a:cs typeface="+mn-cs"/>
                </a:defRPr>
              </a:pPr>
              <a:r>
                <a:rPr kumimoji="0" lang="en-US" sz="1100" b="1" i="0" u="none" strike="noStrike" kern="1200" cap="none" spc="0" normalizeH="0" baseline="0" noProof="0" dirty="0">
                  <a:ln>
                    <a:noFill/>
                  </a:ln>
                  <a:solidFill>
                    <a:srgbClr val="0076A3"/>
                  </a:solidFill>
                  <a:effectLst/>
                  <a:uLnTx/>
                  <a:uFillTx/>
                  <a:latin typeface="Arial" panose="020B0604020202020204"/>
                  <a:ea typeface="+mn-ea"/>
                  <a:cs typeface="+mn-cs"/>
                </a:rPr>
                <a:t>HHS**</a:t>
              </a:r>
              <a:r>
                <a:rPr kumimoji="0" lang="en-US" sz="1150" b="0" i="0" u="none" strike="noStrike" kern="1200" cap="none" spc="0" normalizeH="0" baseline="0" noProof="0" dirty="0">
                  <a:ln>
                    <a:noFill/>
                  </a:ln>
                  <a:solidFill>
                    <a:srgbClr val="0076A3"/>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srgbClr val="0076A3"/>
                  </a:solidFill>
                  <a:effectLst/>
                  <a:uLnTx/>
                  <a:uFillTx/>
                  <a:latin typeface="Arial" panose="020B0604020202020204"/>
                  <a:ea typeface="+mn-ea"/>
                  <a:cs typeface="+mn-cs"/>
                </a:rPr>
                <a:t>$1.29B</a:t>
              </a:r>
              <a:endParaRPr kumimoji="0" lang="en-US" sz="1197" b="1" i="0" u="none" strike="noStrike" kern="1200" cap="none" spc="0" normalizeH="0" baseline="0" noProof="0" dirty="0">
                <a:ln>
                  <a:noFill/>
                </a:ln>
                <a:solidFill>
                  <a:srgbClr val="0076A3"/>
                </a:solidFill>
                <a:effectLst/>
                <a:uLnTx/>
                <a:uFillTx/>
                <a:latin typeface="Arial" panose="020B0604020202020204"/>
                <a:ea typeface="+mn-ea"/>
                <a:cs typeface="+mn-cs"/>
              </a:endParaRPr>
            </a:p>
          </p:txBody>
        </p:sp>
        <p:pic>
          <p:nvPicPr>
            <p:cNvPr id="21" name="Picture 20">
              <a:extLst>
                <a:ext uri="{FF2B5EF4-FFF2-40B4-BE49-F238E27FC236}">
                  <a16:creationId xmlns:a16="http://schemas.microsoft.com/office/drawing/2014/main" id="{C79C1A07-75BB-9EB2-3040-7FDBD04AC33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p:blipFill>
          <p:spPr bwMode="auto">
            <a:xfrm>
              <a:off x="3150494" y="2442824"/>
              <a:ext cx="438912" cy="43891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90209EE-AE0E-B545-0C2A-4AF6EADE10C3}"/>
                </a:ext>
              </a:extLst>
            </p:cNvPr>
            <p:cNvSpPr txBox="1"/>
            <p:nvPr/>
          </p:nvSpPr>
          <p:spPr>
            <a:xfrm>
              <a:off x="3556130" y="2378708"/>
              <a:ext cx="1203472" cy="515526"/>
            </a:xfrm>
            <a:prstGeom prst="rect">
              <a:avLst/>
            </a:prstGeom>
            <a:noFill/>
            <a:effectLst/>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197" b="0" i="0" u="none" strike="noStrike" kern="1200" baseline="0">
                  <a:solidFill>
                    <a:prstClr val="white"/>
                  </a:solidFill>
                  <a:latin typeface="+mn-lt"/>
                  <a:ea typeface="+mn-ea"/>
                  <a:cs typeface="+mn-cs"/>
                </a:defRPr>
              </a:pPr>
              <a:r>
                <a:rPr kumimoji="0" lang="en-US" sz="1100" b="1" i="0" u="none" strike="noStrike" kern="1200" cap="none" spc="0" normalizeH="0" baseline="0" noProof="0" dirty="0">
                  <a:ln>
                    <a:noFill/>
                  </a:ln>
                  <a:solidFill>
                    <a:srgbClr val="0076A3"/>
                  </a:solidFill>
                  <a:effectLst/>
                  <a:uLnTx/>
                  <a:uFillTx/>
                  <a:latin typeface="Arial" panose="020B0604020202020204"/>
                  <a:ea typeface="+mn-ea"/>
                  <a:cs typeface="+mn-cs"/>
                </a:rPr>
                <a:t>USCG**</a:t>
              </a:r>
              <a:r>
                <a:rPr kumimoji="0" lang="en-US" sz="1150" b="0" i="0" u="none" strike="noStrike" kern="1200" cap="none" spc="0" normalizeH="0" baseline="0" noProof="0" dirty="0">
                  <a:ln>
                    <a:noFill/>
                  </a:ln>
                  <a:solidFill>
                    <a:srgbClr val="0076A3"/>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srgbClr val="0076A3"/>
                  </a:solidFill>
                  <a:effectLst/>
                  <a:uLnTx/>
                  <a:uFillTx/>
                  <a:latin typeface="Arial" panose="020B0604020202020204"/>
                  <a:ea typeface="+mn-ea"/>
                  <a:cs typeface="+mn-cs"/>
                </a:rPr>
                <a:t>$332.35M</a:t>
              </a:r>
              <a:endParaRPr kumimoji="0" lang="en-US" sz="1197" b="1" i="0" u="none" strike="noStrike" kern="1200" cap="none" spc="0" normalizeH="0" baseline="0" noProof="0" dirty="0">
                <a:ln>
                  <a:noFill/>
                </a:ln>
                <a:solidFill>
                  <a:srgbClr val="0076A3"/>
                </a:solidFill>
                <a:effectLst/>
                <a:uLnTx/>
                <a:uFillTx/>
                <a:latin typeface="Arial" panose="020B0604020202020204"/>
                <a:ea typeface="+mn-ea"/>
                <a:cs typeface="+mn-cs"/>
              </a:endParaRPr>
            </a:p>
          </p:txBody>
        </p:sp>
        <p:pic>
          <p:nvPicPr>
            <p:cNvPr id="23" name="Picture 2" descr="See the source image">
              <a:extLst>
                <a:ext uri="{FF2B5EF4-FFF2-40B4-BE49-F238E27FC236}">
                  <a16:creationId xmlns:a16="http://schemas.microsoft.com/office/drawing/2014/main" id="{BCF7FD71-E348-8798-5C16-570B28B185E8}"/>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3150494" y="3233502"/>
              <a:ext cx="438912" cy="279820"/>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6044909-A75D-56C5-BC32-E6602764224A}"/>
                </a:ext>
              </a:extLst>
            </p:cNvPr>
            <p:cNvSpPr txBox="1"/>
            <p:nvPr/>
          </p:nvSpPr>
          <p:spPr>
            <a:xfrm>
              <a:off x="3476270" y="3096174"/>
              <a:ext cx="1156641" cy="515526"/>
            </a:xfrm>
            <a:prstGeom prst="rect">
              <a:avLst/>
            </a:prstGeom>
            <a:noFill/>
            <a:effectLst/>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197" b="0" i="0" u="none" strike="noStrike" kern="1200" baseline="0">
                  <a:solidFill>
                    <a:prstClr val="white"/>
                  </a:solidFill>
                  <a:latin typeface="+mn-lt"/>
                  <a:ea typeface="+mn-ea"/>
                  <a:cs typeface="+mn-cs"/>
                </a:defRPr>
              </a:pPr>
              <a:r>
                <a:rPr kumimoji="0" lang="en-US" sz="1100" b="1" i="0" u="none" strike="noStrike" kern="1200" cap="none" spc="0" normalizeH="0" baseline="0" noProof="0" dirty="0">
                  <a:ln>
                    <a:noFill/>
                  </a:ln>
                  <a:solidFill>
                    <a:srgbClr val="0076A3"/>
                  </a:solidFill>
                  <a:effectLst/>
                  <a:uLnTx/>
                  <a:uFillTx/>
                  <a:latin typeface="Arial" panose="020B0604020202020204"/>
                  <a:ea typeface="+mn-ea"/>
                  <a:cs typeface="+mn-cs"/>
                </a:rPr>
                <a:t>USACE**</a:t>
              </a:r>
              <a:r>
                <a:rPr kumimoji="0" lang="en-US" sz="1150" b="0" i="0" u="none" strike="noStrike" kern="1200" cap="none" spc="0" normalizeH="0" baseline="0" noProof="0" dirty="0">
                  <a:ln>
                    <a:noFill/>
                  </a:ln>
                  <a:solidFill>
                    <a:srgbClr val="0076A3"/>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srgbClr val="0076A3"/>
                  </a:solidFill>
                  <a:effectLst/>
                  <a:uLnTx/>
                  <a:uFillTx/>
                  <a:latin typeface="Arial" panose="020B0604020202020204"/>
                  <a:ea typeface="+mn-ea"/>
                  <a:cs typeface="+mn-cs"/>
                </a:rPr>
                <a:t>$213.23M</a:t>
              </a:r>
              <a:endParaRPr kumimoji="0" lang="en-US" sz="1197" b="1" i="0" u="none" strike="noStrike" kern="1200" cap="none" spc="0" normalizeH="0" baseline="0" noProof="0" dirty="0">
                <a:ln>
                  <a:noFill/>
                </a:ln>
                <a:solidFill>
                  <a:srgbClr val="0076A3"/>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F4468924-C046-590A-71C6-FF9FD242FBE5}"/>
                </a:ext>
              </a:extLst>
            </p:cNvPr>
            <p:cNvSpPr txBox="1"/>
            <p:nvPr/>
          </p:nvSpPr>
          <p:spPr>
            <a:xfrm>
              <a:off x="3547077" y="3849974"/>
              <a:ext cx="1066799" cy="515526"/>
            </a:xfrm>
            <a:prstGeom prst="rect">
              <a:avLst/>
            </a:prstGeom>
            <a:noFill/>
            <a:effectLst/>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197" b="0" i="0" u="none" strike="noStrike" kern="1200" baseline="0">
                  <a:solidFill>
                    <a:prstClr val="white"/>
                  </a:solidFill>
                  <a:latin typeface="+mn-lt"/>
                  <a:ea typeface="+mn-ea"/>
                  <a:cs typeface="+mn-cs"/>
                </a:defRPr>
              </a:pPr>
              <a:r>
                <a:rPr kumimoji="0" lang="en-US" sz="1100" b="1" i="0" u="none" strike="noStrike" kern="1200" cap="none" spc="0" normalizeH="0" baseline="0" noProof="0" dirty="0">
                  <a:ln>
                    <a:noFill/>
                  </a:ln>
                  <a:solidFill>
                    <a:srgbClr val="0076A3"/>
                  </a:solidFill>
                  <a:effectLst/>
                  <a:uLnTx/>
                  <a:uFillTx/>
                  <a:latin typeface="Arial" panose="020B0604020202020204"/>
                  <a:ea typeface="+mn-ea"/>
                  <a:cs typeface="+mn-cs"/>
                </a:rPr>
                <a:t>NASA</a:t>
              </a:r>
              <a:r>
                <a:rPr kumimoji="0" lang="en-US" sz="1150" b="0" i="0" u="none" strike="noStrike" kern="1200" cap="none" spc="0" normalizeH="0" baseline="0" noProof="0" dirty="0">
                  <a:ln>
                    <a:noFill/>
                  </a:ln>
                  <a:solidFill>
                    <a:srgbClr val="0076A3"/>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srgbClr val="0076A3"/>
                  </a:solidFill>
                  <a:effectLst/>
                  <a:uLnTx/>
                  <a:uFillTx/>
                  <a:latin typeface="Arial" panose="020B0604020202020204"/>
                  <a:ea typeface="+mn-ea"/>
                  <a:cs typeface="+mn-cs"/>
                </a:rPr>
                <a:t>$21.50M</a:t>
              </a:r>
              <a:endParaRPr kumimoji="0" lang="en-US" sz="1197" b="1" i="0" u="none" strike="noStrike" kern="1200" cap="none" spc="0" normalizeH="0" baseline="0" noProof="0" dirty="0">
                <a:ln>
                  <a:noFill/>
                </a:ln>
                <a:solidFill>
                  <a:srgbClr val="0076A3"/>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A57C4356-F79E-B24E-F969-EC3274F7F900}"/>
                </a:ext>
              </a:extLst>
            </p:cNvPr>
            <p:cNvSpPr txBox="1"/>
            <p:nvPr/>
          </p:nvSpPr>
          <p:spPr>
            <a:xfrm>
              <a:off x="3488104" y="5262134"/>
              <a:ext cx="1287197" cy="515526"/>
            </a:xfrm>
            <a:prstGeom prst="rect">
              <a:avLst/>
            </a:prstGeom>
            <a:noFill/>
            <a:effectLst/>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197" b="0" i="0" u="none" strike="noStrike" kern="1200" baseline="0">
                  <a:solidFill>
                    <a:prstClr val="white"/>
                  </a:solidFill>
                  <a:latin typeface="+mn-lt"/>
                  <a:ea typeface="+mn-ea"/>
                  <a:cs typeface="+mn-cs"/>
                </a:defRPr>
              </a:pPr>
              <a:r>
                <a:rPr kumimoji="0" lang="en-US" sz="1100" b="1" i="0" u="none" strike="noStrike" kern="1200" cap="none" spc="0" normalizeH="0" baseline="0" noProof="0" dirty="0">
                  <a:ln>
                    <a:noFill/>
                  </a:ln>
                  <a:solidFill>
                    <a:srgbClr val="0076A3"/>
                  </a:solidFill>
                  <a:effectLst/>
                  <a:uLnTx/>
                  <a:uFillTx/>
                  <a:latin typeface="Arial" panose="020B0604020202020204"/>
                  <a:ea typeface="+mn-ea"/>
                  <a:cs typeface="+mn-cs"/>
                </a:rPr>
                <a:t>VA**</a:t>
              </a:r>
              <a:r>
                <a:rPr kumimoji="0" lang="en-US" sz="1150" b="0" i="0" u="none" strike="noStrike" kern="1200" cap="none" spc="0" normalizeH="0" baseline="0" noProof="0" dirty="0">
                  <a:ln>
                    <a:noFill/>
                  </a:ln>
                  <a:solidFill>
                    <a:srgbClr val="0076A3"/>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srgbClr val="0076A3"/>
                  </a:solidFill>
                  <a:effectLst/>
                  <a:uLnTx/>
                  <a:uFillTx/>
                  <a:latin typeface="Arial" panose="020B0604020202020204"/>
                  <a:ea typeface="+mn-ea"/>
                  <a:cs typeface="+mn-cs"/>
                </a:rPr>
                <a:t>$160.47M</a:t>
              </a:r>
              <a:endParaRPr kumimoji="0" lang="en-US" sz="1150" b="1" i="0" u="none" strike="noStrike" kern="1200" cap="none" spc="0" normalizeH="0" baseline="0" noProof="0" dirty="0">
                <a:ln>
                  <a:noFill/>
                </a:ln>
                <a:solidFill>
                  <a:srgbClr val="0076A3"/>
                </a:solidFill>
                <a:effectLst/>
                <a:uLnTx/>
                <a:uFillTx/>
                <a:latin typeface="Arial" panose="020B0604020202020204"/>
                <a:ea typeface="+mn-ea"/>
                <a:cs typeface="Arial"/>
              </a:endParaRPr>
            </a:p>
          </p:txBody>
        </p:sp>
        <p:pic>
          <p:nvPicPr>
            <p:cNvPr id="27" name="Picture 2">
              <a:extLst>
                <a:ext uri="{FF2B5EF4-FFF2-40B4-BE49-F238E27FC236}">
                  <a16:creationId xmlns:a16="http://schemas.microsoft.com/office/drawing/2014/main" id="{491E5E14-D656-6239-1ADE-4F9243442C76}"/>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3098755" y="3869947"/>
              <a:ext cx="596709" cy="483544"/>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pic>
          <p:nvPicPr>
            <p:cNvPr id="28" name="Picture 10">
              <a:extLst>
                <a:ext uri="{FF2B5EF4-FFF2-40B4-BE49-F238E27FC236}">
                  <a16:creationId xmlns:a16="http://schemas.microsoft.com/office/drawing/2014/main" id="{66F798E1-26CE-3092-A363-7A043D973F7C}"/>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l="-7043" t="-2553" r="-5105" b="-4492"/>
            <a:stretch/>
          </p:blipFill>
          <p:spPr bwMode="auto">
            <a:xfrm>
              <a:off x="3150494" y="5373363"/>
              <a:ext cx="438912" cy="435784"/>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7391846-B3D5-FE0C-C10A-C0DE14C4B433}"/>
                </a:ext>
              </a:extLst>
            </p:cNvPr>
            <p:cNvSpPr txBox="1"/>
            <p:nvPr/>
          </p:nvSpPr>
          <p:spPr>
            <a:xfrm>
              <a:off x="7419200" y="4573003"/>
              <a:ext cx="1066799" cy="522772"/>
            </a:xfrm>
            <a:prstGeom prst="rect">
              <a:avLst/>
            </a:prstGeom>
            <a:noFill/>
            <a:effectLst/>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197" b="0" i="0" u="none" strike="noStrike" kern="1200" baseline="0">
                  <a:solidFill>
                    <a:prstClr val="white"/>
                  </a:solidFill>
                  <a:latin typeface="+mn-lt"/>
                  <a:ea typeface="+mn-ea"/>
                  <a:cs typeface="+mn-cs"/>
                </a:defRPr>
              </a:pPr>
              <a:r>
                <a:rPr kumimoji="0" lang="en-US" sz="1100" b="1" i="0" u="none" strike="noStrike" kern="1200" cap="none" spc="0" normalizeH="0" baseline="0" noProof="0" dirty="0">
                  <a:ln>
                    <a:noFill/>
                  </a:ln>
                  <a:solidFill>
                    <a:srgbClr val="0076A3"/>
                  </a:solidFill>
                  <a:effectLst/>
                  <a:uLnTx/>
                  <a:uFillTx/>
                  <a:latin typeface="Arial" panose="020B0604020202020204"/>
                  <a:ea typeface="+mn-ea"/>
                  <a:cs typeface="+mn-cs"/>
                </a:rPr>
                <a:t>FEMA**</a:t>
              </a:r>
              <a:r>
                <a:rPr kumimoji="0" lang="en-US" sz="1150" b="0" i="0" u="none" strike="noStrike" kern="1200" cap="none" spc="0" normalizeH="0" baseline="0" noProof="0" dirty="0">
                  <a:ln>
                    <a:noFill/>
                  </a:ln>
                  <a:solidFill>
                    <a:srgbClr val="0076A3"/>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srgbClr val="0076A3"/>
                  </a:solidFill>
                  <a:effectLst/>
                  <a:uLnTx/>
                  <a:uFillTx/>
                  <a:latin typeface="Arial" panose="020B0604020202020204"/>
                  <a:ea typeface="+mn-ea"/>
                  <a:cs typeface="+mn-cs"/>
                </a:rPr>
                <a:t>$14.17M</a:t>
              </a:r>
              <a:endParaRPr kumimoji="0" lang="en-US" sz="1197" b="1" i="0" u="none" strike="noStrike" kern="1200" cap="none" spc="0" normalizeH="0" baseline="0" noProof="0" dirty="0">
                <a:ln>
                  <a:noFill/>
                </a:ln>
                <a:solidFill>
                  <a:srgbClr val="0076A3"/>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DFEC165E-2745-052A-9762-A542BC717F32}"/>
                </a:ext>
              </a:extLst>
            </p:cNvPr>
            <p:cNvSpPr txBox="1"/>
            <p:nvPr/>
          </p:nvSpPr>
          <p:spPr>
            <a:xfrm>
              <a:off x="7293587" y="3849974"/>
              <a:ext cx="1144835" cy="515526"/>
            </a:xfrm>
            <a:prstGeom prst="rect">
              <a:avLst/>
            </a:prstGeom>
            <a:noFill/>
            <a:effectLst/>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197" b="0" i="0" u="none" strike="noStrike" kern="1200" baseline="0">
                  <a:solidFill>
                    <a:prstClr val="white"/>
                  </a:solidFill>
                  <a:latin typeface="+mn-lt"/>
                  <a:ea typeface="+mn-ea"/>
                  <a:cs typeface="+mn-cs"/>
                </a:defRPr>
              </a:pPr>
              <a:r>
                <a:rPr kumimoji="0" lang="en-US" sz="1100" b="1" i="0" u="none" strike="noStrike" kern="1200" cap="none" spc="0" normalizeH="0" baseline="0" noProof="0" dirty="0">
                  <a:ln>
                    <a:noFill/>
                  </a:ln>
                  <a:solidFill>
                    <a:srgbClr val="0076A3"/>
                  </a:solidFill>
                  <a:effectLst/>
                  <a:uLnTx/>
                  <a:uFillTx/>
                  <a:latin typeface="Arial" panose="020B0604020202020204"/>
                  <a:ea typeface="+mn-ea"/>
                  <a:cs typeface="+mn-cs"/>
                </a:rPr>
                <a:t>DSCA / FMS**</a:t>
              </a:r>
              <a:r>
                <a:rPr kumimoji="0" lang="en-US" sz="1150" b="0" i="0" u="none" strike="noStrike" kern="1200" cap="none" spc="0" normalizeH="0" baseline="0" noProof="0" dirty="0">
                  <a:ln>
                    <a:noFill/>
                  </a:ln>
                  <a:solidFill>
                    <a:srgbClr val="0076A3"/>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srgbClr val="0076A3"/>
                  </a:solidFill>
                  <a:effectLst/>
                  <a:uLnTx/>
                  <a:uFillTx/>
                  <a:latin typeface="Arial" panose="020B0604020202020204"/>
                  <a:ea typeface="+mn-ea"/>
                  <a:cs typeface="+mn-cs"/>
                </a:rPr>
                <a:t>$1.18B</a:t>
              </a:r>
              <a:endParaRPr kumimoji="0" lang="en-US" sz="1197" b="1" i="0" u="none" strike="noStrike" kern="1200" cap="none" spc="0" normalizeH="0" baseline="0" noProof="0" dirty="0">
                <a:ln>
                  <a:noFill/>
                </a:ln>
                <a:solidFill>
                  <a:srgbClr val="0076A3"/>
                </a:solidFill>
                <a:effectLst/>
                <a:uLnTx/>
                <a:uFillTx/>
                <a:latin typeface="Arial" panose="020B0604020202020204"/>
                <a:ea typeface="+mn-ea"/>
                <a:cs typeface="+mn-cs"/>
              </a:endParaRPr>
            </a:p>
          </p:txBody>
        </p:sp>
        <p:pic>
          <p:nvPicPr>
            <p:cNvPr id="31" name="Picture 8" descr="See the source image">
              <a:extLst>
                <a:ext uri="{FF2B5EF4-FFF2-40B4-BE49-F238E27FC236}">
                  <a16:creationId xmlns:a16="http://schemas.microsoft.com/office/drawing/2014/main" id="{AD4DBC34-158C-EC87-F014-2E78C5FAAA90}"/>
                </a:ext>
              </a:extLst>
            </p:cNvPr>
            <p:cNvPicPr>
              <a:picLocks noChangeAspect="1" noChangeArrowheads="1"/>
            </p:cNvPicPr>
            <p:nvPr/>
          </p:nvPicPr>
          <p:blipFill>
            <a:blip r:embed="rId12"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19695" y="3887493"/>
              <a:ext cx="438912" cy="438912"/>
            </a:xfrm>
            <a:prstGeom prst="rect">
              <a:avLst/>
            </a:prstGeom>
            <a:noFill/>
            <a:effectLst>
              <a:outerShdw blurRad="63500" sx="102000" sy="102000" algn="ctr" rotWithShape="0">
                <a:schemeClr val="bg1">
                  <a:alpha val="68000"/>
                </a:schemeClr>
              </a:outerShdw>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DBEE4EB3-EC88-CAF5-CB81-1168D6133BCB}"/>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8419695" y="4608600"/>
              <a:ext cx="438912" cy="435784"/>
            </a:xfrm>
            <a:prstGeom prst="rect">
              <a:avLst/>
            </a:prstGeom>
            <a:effectLst>
              <a:outerShdw blurRad="63500" sx="102000" sy="102000" algn="ctr" rotWithShape="0">
                <a:schemeClr val="bg1">
                  <a:alpha val="68000"/>
                </a:schemeClr>
              </a:outerShdw>
            </a:effectLst>
          </p:spPr>
        </p:pic>
        <p:pic>
          <p:nvPicPr>
            <p:cNvPr id="33" name="Picture 60">
              <a:extLst>
                <a:ext uri="{FF2B5EF4-FFF2-40B4-BE49-F238E27FC236}">
                  <a16:creationId xmlns:a16="http://schemas.microsoft.com/office/drawing/2014/main" id="{E201A53C-1F53-21E2-1935-C147D2F41F4F}"/>
                </a:ext>
              </a:extLst>
            </p:cNvPr>
            <p:cNvPicPr preferRelativeResize="0">
              <a:picLocks/>
            </p:cNvPicPr>
            <p:nvPr/>
          </p:nvPicPr>
          <p:blipFill rotWithShape="1">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rcRect l="-1865" t="-1970" r="-3356" b="-982"/>
            <a:stretch/>
          </p:blipFill>
          <p:spPr>
            <a:xfrm>
              <a:off x="3167617" y="4627020"/>
              <a:ext cx="404667" cy="438912"/>
            </a:xfrm>
            <a:prstGeom prst="rect">
              <a:avLst/>
            </a:prstGeom>
            <a:effectLst>
              <a:outerShdw blurRad="63500" sx="102000" sy="102000" algn="ctr" rotWithShape="0">
                <a:schemeClr val="bg1">
                  <a:alpha val="75000"/>
                </a:schemeClr>
              </a:outerShdw>
            </a:effectLst>
          </p:spPr>
        </p:pic>
        <p:sp>
          <p:nvSpPr>
            <p:cNvPr id="34" name="TextBox 33">
              <a:extLst>
                <a:ext uri="{FF2B5EF4-FFF2-40B4-BE49-F238E27FC236}">
                  <a16:creationId xmlns:a16="http://schemas.microsoft.com/office/drawing/2014/main" id="{F76320AF-8068-F350-A2A8-B96DC5F83EA1}"/>
                </a:ext>
              </a:extLst>
            </p:cNvPr>
            <p:cNvSpPr txBox="1"/>
            <p:nvPr/>
          </p:nvSpPr>
          <p:spPr>
            <a:xfrm>
              <a:off x="3575266" y="4573003"/>
              <a:ext cx="1010421" cy="515526"/>
            </a:xfrm>
            <a:prstGeom prst="rect">
              <a:avLst/>
            </a:prstGeom>
            <a:noFill/>
            <a:effectLst/>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197" b="0" i="0" u="none" strike="noStrike" kern="1200" baseline="0">
                  <a:solidFill>
                    <a:prstClr val="white"/>
                  </a:solidFill>
                  <a:latin typeface="+mn-lt"/>
                  <a:ea typeface="+mn-ea"/>
                  <a:cs typeface="+mn-cs"/>
                </a:defRPr>
              </a:pPr>
              <a:r>
                <a:rPr kumimoji="0" lang="en-US" sz="1100" b="1" i="0" u="none" strike="noStrike" kern="1200" cap="none" spc="0" normalizeH="0" baseline="0" noProof="0" dirty="0">
                  <a:ln>
                    <a:noFill/>
                  </a:ln>
                  <a:solidFill>
                    <a:srgbClr val="0076A3"/>
                  </a:solidFill>
                  <a:effectLst/>
                  <a:uLnTx/>
                  <a:uFillTx/>
                  <a:latin typeface="Arial" panose="020B0604020202020204"/>
                  <a:ea typeface="+mn-ea"/>
                  <a:cs typeface="+mn-cs"/>
                </a:rPr>
                <a:t>USFS**</a:t>
              </a:r>
              <a:r>
                <a:rPr kumimoji="0" lang="en-US" sz="1150" b="0" i="0" u="none" strike="noStrike" kern="1200" cap="none" spc="0" normalizeH="0" baseline="0" noProof="0" dirty="0">
                  <a:ln>
                    <a:noFill/>
                  </a:ln>
                  <a:solidFill>
                    <a:srgbClr val="0076A3"/>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srgbClr val="0076A3"/>
                  </a:solidFill>
                  <a:effectLst/>
                  <a:uLnTx/>
                  <a:uFillTx/>
                  <a:latin typeface="Arial" panose="020B0604020202020204"/>
                  <a:ea typeface="+mn-ea"/>
                  <a:cs typeface="+mn-cs"/>
                </a:rPr>
                <a:t>$69.49M</a:t>
              </a:r>
              <a:endParaRPr kumimoji="0" lang="en-US" sz="1197" b="1" i="0" u="none" strike="noStrike" kern="1200" cap="none" spc="0" normalizeH="0" baseline="0" noProof="0" dirty="0">
                <a:ln>
                  <a:noFill/>
                </a:ln>
                <a:solidFill>
                  <a:srgbClr val="0076A3"/>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DDFC21FA-2555-12D8-E692-E2F400E2ABC8}"/>
                </a:ext>
              </a:extLst>
            </p:cNvPr>
            <p:cNvSpPr txBox="1"/>
            <p:nvPr/>
          </p:nvSpPr>
          <p:spPr>
            <a:xfrm>
              <a:off x="7371624" y="5321717"/>
              <a:ext cx="1114376" cy="507831"/>
            </a:xfrm>
            <a:prstGeom prst="rect">
              <a:avLst/>
            </a:prstGeom>
            <a:noFill/>
            <a:effectLst/>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197" b="0" i="0" u="none" strike="noStrike" kern="1200" baseline="0">
                  <a:solidFill>
                    <a:prstClr val="white"/>
                  </a:solidFill>
                  <a:latin typeface="+mn-lt"/>
                  <a:ea typeface="+mn-ea"/>
                  <a:cs typeface="+mn-cs"/>
                </a:defRPr>
              </a:pPr>
              <a:r>
                <a:rPr kumimoji="0" lang="en-US" sz="1100" b="1" i="0" u="none" strike="noStrike" kern="1200" cap="none" spc="0" normalizeH="0" baseline="0" noProof="0" dirty="0">
                  <a:ln>
                    <a:noFill/>
                  </a:ln>
                  <a:solidFill>
                    <a:srgbClr val="0076A3"/>
                  </a:solidFill>
                  <a:effectLst/>
                  <a:uLnTx/>
                  <a:uFillTx/>
                  <a:latin typeface="Arial" panose="020B0604020202020204"/>
                  <a:ea typeface="+mn-ea"/>
                  <a:cs typeface="+mn-cs"/>
                </a:rPr>
                <a:t>USDA</a:t>
              </a:r>
            </a:p>
            <a:p>
              <a:pPr marL="0" marR="0" lvl="0" indent="0" algn="ctr" defTabSz="457200" rtl="0" eaLnBrk="1" fontAlgn="auto" latinLnBrk="0" hangingPunct="1">
                <a:lnSpc>
                  <a:spcPct val="100000"/>
                </a:lnSpc>
                <a:spcBef>
                  <a:spcPts val="0"/>
                </a:spcBef>
                <a:spcAft>
                  <a:spcPts val="0"/>
                </a:spcAft>
                <a:buClrTx/>
                <a:buSzTx/>
                <a:buFontTx/>
                <a:buNone/>
                <a:tabLst/>
                <a:defRPr sz="1197" b="0" i="0" u="none" strike="noStrike" kern="1200" baseline="0">
                  <a:solidFill>
                    <a:prstClr val="white"/>
                  </a:solidFill>
                  <a:latin typeface="+mn-lt"/>
                  <a:ea typeface="+mn-ea"/>
                  <a:cs typeface="+mn-cs"/>
                </a:defRPr>
              </a:pPr>
              <a:r>
                <a:rPr kumimoji="0" lang="en-US" sz="1600" b="1" i="0" u="none" strike="noStrike" kern="1200" cap="none" spc="0" normalizeH="0" baseline="0" noProof="0" dirty="0">
                  <a:ln>
                    <a:noFill/>
                  </a:ln>
                  <a:solidFill>
                    <a:srgbClr val="0076A3"/>
                  </a:solidFill>
                  <a:effectLst/>
                  <a:uLnTx/>
                  <a:uFillTx/>
                  <a:latin typeface="Arial" panose="020B0604020202020204"/>
                  <a:ea typeface="+mn-ea"/>
                  <a:cs typeface="+mn-cs"/>
                </a:rPr>
                <a:t>$626.91M</a:t>
              </a:r>
              <a:endParaRPr kumimoji="0" lang="en-US" sz="1400" b="1" i="0" u="none" strike="noStrike" kern="1200" cap="none" spc="0" normalizeH="0" baseline="0" noProof="0" dirty="0">
                <a:ln>
                  <a:noFill/>
                </a:ln>
                <a:solidFill>
                  <a:srgbClr val="0076A3"/>
                </a:solidFill>
                <a:effectLst/>
                <a:uLnTx/>
                <a:uFillTx/>
                <a:latin typeface="Arial" panose="020B0604020202020204"/>
                <a:ea typeface="+mn-ea"/>
                <a:cs typeface="+mn-cs"/>
              </a:endParaRPr>
            </a:p>
          </p:txBody>
        </p:sp>
      </p:grpSp>
      <p:sp>
        <p:nvSpPr>
          <p:cNvPr id="36" name="TextBox 35">
            <a:extLst>
              <a:ext uri="{FF2B5EF4-FFF2-40B4-BE49-F238E27FC236}">
                <a16:creationId xmlns:a16="http://schemas.microsoft.com/office/drawing/2014/main" id="{5CA3F181-4FB8-C4E8-69A7-D11F0B3AF40D}"/>
              </a:ext>
            </a:extLst>
          </p:cNvPr>
          <p:cNvSpPr txBox="1"/>
          <p:nvPr/>
        </p:nvSpPr>
        <p:spPr>
          <a:xfrm>
            <a:off x="5109033" y="1513268"/>
            <a:ext cx="2126597" cy="584775"/>
          </a:xfrm>
          <a:prstGeom prst="rect">
            <a:avLst/>
          </a:prstGeom>
          <a:noFill/>
          <a:ln>
            <a:no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1F4E79"/>
                </a:solidFill>
                <a:effectLst/>
                <a:uLnTx/>
                <a:uFillTx/>
                <a:latin typeface="Arial" panose="020B0604020202020204" pitchFamily="34" charset="0"/>
                <a:ea typeface="+mn-ea"/>
                <a:cs typeface="Arial" panose="020B0604020202020204" pitchFamily="34" charset="0"/>
              </a:rPr>
              <a:t>FY 2023:  </a:t>
            </a:r>
            <a:br>
              <a:rPr kumimoji="0" lang="en-US" sz="1600" b="1" i="0" u="none" strike="noStrike" kern="1200" cap="none" spc="0" normalizeH="0" baseline="0" noProof="0" dirty="0">
                <a:ln>
                  <a:noFill/>
                </a:ln>
                <a:solidFill>
                  <a:srgbClr val="1F4E79"/>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1F4E79"/>
                </a:solidFill>
                <a:effectLst/>
                <a:uLnTx/>
                <a:uFillTx/>
                <a:latin typeface="Arial" panose="020B0604020202020204" pitchFamily="34" charset="0"/>
                <a:ea typeface="+mn-ea"/>
                <a:cs typeface="Arial" panose="020B0604020202020204" pitchFamily="34" charset="0"/>
              </a:rPr>
              <a:t>A Year in Review</a:t>
            </a:r>
          </a:p>
        </p:txBody>
      </p:sp>
      <p:pic>
        <p:nvPicPr>
          <p:cNvPr id="37" name="Picture 36">
            <a:extLst>
              <a:ext uri="{FF2B5EF4-FFF2-40B4-BE49-F238E27FC236}">
                <a16:creationId xmlns:a16="http://schemas.microsoft.com/office/drawing/2014/main" id="{BBAE1FCE-249D-D1E3-CBF5-D1C9EF866234}"/>
              </a:ext>
            </a:extLst>
          </p:cNvPr>
          <p:cNvPicPr>
            <a:picLocks noChangeAspect="1"/>
          </p:cNvPicPr>
          <p:nvPr/>
        </p:nvPicPr>
        <p:blipFill>
          <a:blip r:embed="rId16"/>
          <a:stretch>
            <a:fillRect/>
          </a:stretch>
        </p:blipFill>
        <p:spPr>
          <a:xfrm>
            <a:off x="8557818" y="5254960"/>
            <a:ext cx="393631" cy="269637"/>
          </a:xfrm>
          <a:prstGeom prst="rect">
            <a:avLst/>
          </a:prstGeom>
        </p:spPr>
      </p:pic>
      <p:sp>
        <p:nvSpPr>
          <p:cNvPr id="38" name="TextBox 37">
            <a:extLst>
              <a:ext uri="{FF2B5EF4-FFF2-40B4-BE49-F238E27FC236}">
                <a16:creationId xmlns:a16="http://schemas.microsoft.com/office/drawing/2014/main" id="{CDF8ED31-B1B1-71DC-84DF-24FEE07550F3}"/>
              </a:ext>
            </a:extLst>
          </p:cNvPr>
          <p:cNvSpPr txBox="1"/>
          <p:nvPr/>
        </p:nvSpPr>
        <p:spPr>
          <a:xfrm>
            <a:off x="5076458" y="4969979"/>
            <a:ext cx="2191747" cy="646331"/>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effectLst/>
                <a:uLnTx/>
                <a:uFillTx/>
                <a:latin typeface="Arial" panose="020B0604020202020204"/>
                <a:ea typeface="+mn-ea"/>
                <a:cs typeface="+mn-cs"/>
              </a:rPr>
              <a:t>Above total in support to other </a:t>
            </a:r>
            <a:r>
              <a:rPr kumimoji="0" lang="en-US" sz="1200" b="1" i="1" u="none" strike="noStrike" kern="1200" cap="none" spc="0" normalizeH="0" baseline="0" noProof="0">
                <a:ln>
                  <a:noFill/>
                </a:ln>
                <a:effectLst/>
                <a:uLnTx/>
                <a:uFillTx/>
                <a:latin typeface="Arial" panose="020B0604020202020204"/>
                <a:ea typeface="+mn-ea"/>
                <a:cs typeface="+mn-cs"/>
              </a:rPr>
              <a:t>DoD and Civil Agencies includes $2B</a:t>
            </a:r>
            <a:endParaRPr kumimoji="0" lang="en-US" sz="1200" b="1" i="1" u="none" strike="noStrike" kern="1200" cap="none" spc="0" normalizeH="0" baseline="0" noProof="0" dirty="0">
              <a:ln>
                <a:noFill/>
              </a:ln>
              <a:effectLst/>
              <a:uLnTx/>
              <a:uFillTx/>
              <a:latin typeface="Arial" panose="020B0604020202020204"/>
              <a:ea typeface="+mn-ea"/>
              <a:cs typeface="Arial"/>
            </a:endParaRPr>
          </a:p>
        </p:txBody>
      </p:sp>
      <p:sp>
        <p:nvSpPr>
          <p:cNvPr id="39" name="TextBox 38">
            <a:extLst>
              <a:ext uri="{FF2B5EF4-FFF2-40B4-BE49-F238E27FC236}">
                <a16:creationId xmlns:a16="http://schemas.microsoft.com/office/drawing/2014/main" id="{B7592013-33C6-86C8-3483-DFFFF847FE4A}"/>
              </a:ext>
            </a:extLst>
          </p:cNvPr>
          <p:cNvSpPr txBox="1"/>
          <p:nvPr/>
        </p:nvSpPr>
        <p:spPr>
          <a:xfrm>
            <a:off x="3631041" y="5646999"/>
            <a:ext cx="502834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4E79"/>
                </a:solidFill>
                <a:effectLst/>
                <a:uLnTx/>
                <a:uFillTx/>
                <a:latin typeface="Arial" panose="020B0604020202020204"/>
                <a:ea typeface="+mn-ea"/>
                <a:cs typeface="+mn-cs"/>
              </a:rPr>
              <a:t>57</a:t>
            </a:r>
            <a:r>
              <a:rPr kumimoji="0" lang="en-US" sz="1200" b="0" i="0" u="none" strike="noStrike" kern="1200" cap="none" spc="0" normalizeH="0" baseline="0" noProof="0" dirty="0">
                <a:ln>
                  <a:noFill/>
                </a:ln>
                <a:solidFill>
                  <a:srgbClr val="1F4E79"/>
                </a:solidFill>
                <a:effectLst/>
                <a:uLnTx/>
                <a:uFillTx/>
                <a:latin typeface="Arial" panose="020B0604020202020204"/>
                <a:ea typeface="+mn-ea"/>
                <a:cs typeface="+mn-cs"/>
              </a:rPr>
              <a:t> personnel across the DLA – at MSCs, DLA HQ and operationally embedded LNOs – support Civil and Defense Agency partners. </a:t>
            </a:r>
          </a:p>
        </p:txBody>
      </p:sp>
      <p:sp>
        <p:nvSpPr>
          <p:cNvPr id="40" name="TextBox 39">
            <a:extLst>
              <a:ext uri="{FF2B5EF4-FFF2-40B4-BE49-F238E27FC236}">
                <a16:creationId xmlns:a16="http://schemas.microsoft.com/office/drawing/2014/main" id="{ACEB006D-5822-5EE8-4521-283C2D66BE1A}"/>
              </a:ext>
            </a:extLst>
          </p:cNvPr>
          <p:cNvSpPr txBox="1"/>
          <p:nvPr/>
        </p:nvSpPr>
        <p:spPr>
          <a:xfrm>
            <a:off x="0" y="1154995"/>
            <a:ext cx="9144000" cy="338554"/>
          </a:xfrm>
          <a:prstGeom prst="rect">
            <a:avLst/>
          </a:prstGeom>
          <a:solidFill>
            <a:srgbClr val="FFFFFF"/>
          </a:solidFill>
          <a:effectLst/>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1F4E79"/>
                </a:solidFill>
                <a:effectLst/>
                <a:uLnTx/>
                <a:uFillTx/>
                <a:latin typeface="Arial" panose="020B0604020202020204"/>
                <a:ea typeface="+mn-ea"/>
                <a:cs typeface="+mn-cs"/>
              </a:rPr>
              <a:t>Support: 40 Federal, 50 States, 300 Local, and 129 International Partners</a:t>
            </a:r>
          </a:p>
        </p:txBody>
      </p:sp>
      <p:sp>
        <p:nvSpPr>
          <p:cNvPr id="42" name="object 70">
            <a:extLst>
              <a:ext uri="{FF2B5EF4-FFF2-40B4-BE49-F238E27FC236}">
                <a16:creationId xmlns:a16="http://schemas.microsoft.com/office/drawing/2014/main" id="{022C7DC9-D4A6-B179-FB38-F0C14B059A07}"/>
              </a:ext>
            </a:extLst>
          </p:cNvPr>
          <p:cNvSpPr txBox="1"/>
          <p:nvPr/>
        </p:nvSpPr>
        <p:spPr>
          <a:xfrm>
            <a:off x="4753249" y="6120127"/>
            <a:ext cx="2840464" cy="166712"/>
          </a:xfrm>
          <a:prstGeom prst="rect">
            <a:avLst/>
          </a:prstGeom>
        </p:spPr>
        <p:txBody>
          <a:bodyPr vert="horz" wrap="square" lIns="0" tIns="12700" rIns="0" bIns="0" rtlCol="0">
            <a:spAutoFit/>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sz="1000" b="0" i="0" u="none" strike="noStrike" kern="1200" cap="none" spc="0" normalizeH="0" baseline="0" noProof="0" dirty="0">
                <a:ln>
                  <a:noFill/>
                </a:ln>
                <a:solidFill>
                  <a:srgbClr val="1F4E79"/>
                </a:solidFill>
                <a:effectLst/>
                <a:uLnTx/>
                <a:uFillTx/>
                <a:latin typeface="Arial"/>
                <a:ea typeface="+mn-ea"/>
                <a:cs typeface="Arial"/>
              </a:rPr>
              <a:t>*</a:t>
            </a:r>
            <a:r>
              <a:rPr kumimoji="0" sz="1000" b="0" i="0" u="none" strike="noStrike" kern="1200" cap="none" spc="-45" normalizeH="0" baseline="0" noProof="0" dirty="0">
                <a:ln>
                  <a:noFill/>
                </a:ln>
                <a:solidFill>
                  <a:srgbClr val="1F4E79"/>
                </a:solidFill>
                <a:effectLst/>
                <a:uLnTx/>
                <a:uFillTx/>
                <a:latin typeface="Arial"/>
                <a:ea typeface="+mn-ea"/>
                <a:cs typeface="Arial"/>
              </a:rPr>
              <a:t> </a:t>
            </a:r>
            <a:r>
              <a:rPr kumimoji="0" lang="en-US" sz="800" b="0" i="0" u="none" strike="noStrike" kern="1200" cap="none" spc="-45" normalizeH="0" baseline="0" noProof="0" dirty="0">
                <a:ln>
                  <a:noFill/>
                </a:ln>
                <a:solidFill>
                  <a:srgbClr val="1F4E79"/>
                </a:solidFill>
                <a:effectLst/>
                <a:uLnTx/>
                <a:uFillTx/>
                <a:latin typeface="Arial"/>
                <a:ea typeface="+mn-ea"/>
                <a:cs typeface="Arial"/>
              </a:rPr>
              <a:t>Not a complete list of </a:t>
            </a:r>
            <a:r>
              <a:rPr kumimoji="0" lang="en-US" sz="800" b="0" i="0" u="none" strike="noStrike" kern="1200" cap="none" spc="-45" normalizeH="0" baseline="0" noProof="0" dirty="0" err="1">
                <a:ln>
                  <a:noFill/>
                </a:ln>
                <a:solidFill>
                  <a:srgbClr val="1F4E79"/>
                </a:solidFill>
                <a:effectLst/>
                <a:uLnTx/>
                <a:uFillTx/>
                <a:latin typeface="Arial"/>
                <a:ea typeface="+mn-ea"/>
                <a:cs typeface="Arial"/>
              </a:rPr>
              <a:t>WoG</a:t>
            </a:r>
            <a:r>
              <a:rPr kumimoji="0" lang="en-US" sz="800" b="0" i="0" u="none" strike="noStrike" kern="1200" cap="none" spc="-45" normalizeH="0" baseline="0" noProof="0" dirty="0">
                <a:ln>
                  <a:noFill/>
                </a:ln>
                <a:solidFill>
                  <a:srgbClr val="1F4E79"/>
                </a:solidFill>
                <a:effectLst/>
                <a:uLnTx/>
                <a:uFillTx/>
                <a:latin typeface="Arial"/>
                <a:ea typeface="+mn-ea"/>
                <a:cs typeface="Arial"/>
              </a:rPr>
              <a:t> Customers or Defense Agencies</a:t>
            </a:r>
            <a:endParaRPr kumimoji="0" sz="800" b="0" i="0" u="none" strike="noStrike" kern="1200" cap="none" spc="0" normalizeH="0" baseline="0" noProof="0" dirty="0">
              <a:ln>
                <a:noFill/>
              </a:ln>
              <a:solidFill>
                <a:srgbClr val="1F4E79"/>
              </a:solidFill>
              <a:effectLst/>
              <a:uLnTx/>
              <a:uFillTx/>
              <a:latin typeface="Arial"/>
              <a:ea typeface="+mn-ea"/>
              <a:cs typeface="Arial"/>
            </a:endParaRPr>
          </a:p>
        </p:txBody>
      </p:sp>
      <p:sp>
        <p:nvSpPr>
          <p:cNvPr id="43" name="object 70">
            <a:extLst>
              <a:ext uri="{FF2B5EF4-FFF2-40B4-BE49-F238E27FC236}">
                <a16:creationId xmlns:a16="http://schemas.microsoft.com/office/drawing/2014/main" id="{1AB9BAF5-F5A0-658B-03BF-74004BF09942}"/>
              </a:ext>
            </a:extLst>
          </p:cNvPr>
          <p:cNvSpPr txBox="1"/>
          <p:nvPr/>
        </p:nvSpPr>
        <p:spPr>
          <a:xfrm>
            <a:off x="4761929" y="6290635"/>
            <a:ext cx="2831784" cy="166712"/>
          </a:xfrm>
          <a:prstGeom prst="rect">
            <a:avLst/>
          </a:prstGeom>
        </p:spPr>
        <p:txBody>
          <a:bodyPr vert="horz" wrap="square" lIns="0" tIns="12700" rIns="0" bIns="0" rtlCol="0">
            <a:spAutoFit/>
          </a:bodyPr>
          <a:lstStyle/>
          <a:p>
            <a:pPr marL="0" marR="0" lvl="0" indent="0" algn="l" defTabSz="457200" rtl="0" eaLnBrk="1" fontAlgn="auto" latinLnBrk="0" hangingPunct="1">
              <a:lnSpc>
                <a:spcPct val="100000"/>
              </a:lnSpc>
              <a:spcBef>
                <a:spcPts val="100"/>
              </a:spcBef>
              <a:spcAft>
                <a:spcPts val="0"/>
              </a:spcAft>
              <a:buClrTx/>
              <a:buSzTx/>
              <a:buFontTx/>
              <a:buNone/>
              <a:tabLst/>
              <a:defRPr/>
            </a:pPr>
            <a:r>
              <a:rPr kumimoji="0" lang="en-US" sz="1000" b="0" i="0" u="none" strike="noStrike" kern="1200" cap="none" spc="0" normalizeH="0" baseline="0" noProof="0" dirty="0">
                <a:ln>
                  <a:noFill/>
                </a:ln>
                <a:solidFill>
                  <a:srgbClr val="1F4E79"/>
                </a:solidFill>
                <a:effectLst/>
                <a:uLnTx/>
                <a:uFillTx/>
                <a:latin typeface="Arial"/>
                <a:ea typeface="+mn-ea"/>
                <a:cs typeface="Arial"/>
              </a:rPr>
              <a:t>*</a:t>
            </a:r>
            <a:r>
              <a:rPr kumimoji="0" sz="1000" b="0" i="0" u="none" strike="noStrike" kern="1200" cap="none" spc="0" normalizeH="0" baseline="0" noProof="0" dirty="0">
                <a:ln>
                  <a:noFill/>
                </a:ln>
                <a:solidFill>
                  <a:srgbClr val="1F4E79"/>
                </a:solidFill>
                <a:effectLst/>
                <a:uLnTx/>
                <a:uFillTx/>
                <a:latin typeface="Arial"/>
                <a:ea typeface="+mn-ea"/>
                <a:cs typeface="Arial"/>
              </a:rPr>
              <a:t>*</a:t>
            </a:r>
            <a:r>
              <a:rPr kumimoji="0" sz="1000" b="0" i="0" u="none" strike="noStrike" kern="1200" cap="none" spc="-45" normalizeH="0" baseline="0" noProof="0" dirty="0">
                <a:ln>
                  <a:noFill/>
                </a:ln>
                <a:solidFill>
                  <a:srgbClr val="1F4E79"/>
                </a:solidFill>
                <a:effectLst/>
                <a:uLnTx/>
                <a:uFillTx/>
                <a:latin typeface="Arial"/>
                <a:ea typeface="+mn-ea"/>
                <a:cs typeface="Arial"/>
              </a:rPr>
              <a:t> </a:t>
            </a:r>
            <a:r>
              <a:rPr kumimoji="0" lang="en-US" sz="800" b="0" i="0" u="none" strike="noStrike" kern="1200" cap="none" spc="-45" normalizeH="0" baseline="0" noProof="0" dirty="0">
                <a:ln>
                  <a:noFill/>
                </a:ln>
                <a:solidFill>
                  <a:srgbClr val="1F4E79"/>
                </a:solidFill>
                <a:effectLst/>
                <a:uLnTx/>
                <a:uFillTx/>
                <a:latin typeface="Arial"/>
                <a:ea typeface="+mn-ea"/>
                <a:cs typeface="Arial"/>
              </a:rPr>
              <a:t>Agencies noted with asterisk have embedded DLA LNOs.  </a:t>
            </a:r>
            <a:endParaRPr kumimoji="0" lang="en-US" sz="800" b="0" i="0" u="none" strike="noStrike" kern="1200" cap="none" spc="0" normalizeH="0" baseline="0" noProof="0" dirty="0">
              <a:ln>
                <a:noFill/>
              </a:ln>
              <a:solidFill>
                <a:srgbClr val="1F4E79"/>
              </a:solidFill>
              <a:effectLst/>
              <a:uLnTx/>
              <a:uFillTx/>
              <a:latin typeface="Arial"/>
              <a:ea typeface="+mn-ea"/>
              <a:cs typeface="Arial"/>
            </a:endParaRPr>
          </a:p>
        </p:txBody>
      </p:sp>
      <p:sp>
        <p:nvSpPr>
          <p:cNvPr id="44" name="TextBox 14">
            <a:extLst>
              <a:ext uri="{FF2B5EF4-FFF2-40B4-BE49-F238E27FC236}">
                <a16:creationId xmlns:a16="http://schemas.microsoft.com/office/drawing/2014/main" id="{59789028-598E-22B9-BE86-376526935CA3}"/>
              </a:ext>
            </a:extLst>
          </p:cNvPr>
          <p:cNvSpPr txBox="1"/>
          <p:nvPr/>
        </p:nvSpPr>
        <p:spPr>
          <a:xfrm>
            <a:off x="7559231" y="6273804"/>
            <a:ext cx="1540042"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effectLst/>
                <a:uLnTx/>
                <a:uFillTx/>
                <a:latin typeface="Arial" panose="020B0604020202020204"/>
                <a:ea typeface="+mn-ea"/>
                <a:cs typeface="+mn-cs"/>
              </a:rPr>
              <a:t>As of 24 Oct 2023</a:t>
            </a:r>
          </a:p>
        </p:txBody>
      </p:sp>
      <p:sp>
        <p:nvSpPr>
          <p:cNvPr id="45" name="Title 4">
            <a:extLst>
              <a:ext uri="{FF2B5EF4-FFF2-40B4-BE49-F238E27FC236}">
                <a16:creationId xmlns:a16="http://schemas.microsoft.com/office/drawing/2014/main" id="{D17E023F-0E5A-600D-B28E-F891F23B8458}"/>
              </a:ext>
            </a:extLst>
          </p:cNvPr>
          <p:cNvSpPr txBox="1">
            <a:spLocks/>
          </p:cNvSpPr>
          <p:nvPr/>
        </p:nvSpPr>
        <p:spPr>
          <a:xfrm>
            <a:off x="3258592" y="377554"/>
            <a:ext cx="5963740" cy="54792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b="1" kern="1200">
                <a:solidFill>
                  <a:srgbClr val="0076A3"/>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1F4E79"/>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Arial" panose="020B0604020202020204"/>
                <a:ea typeface="+mj-ea"/>
                <a:cs typeface="+mj-cs"/>
              </a:rPr>
              <a:t>DLA Support to Whole-of-Government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1F4E79"/>
              </a:solidFill>
              <a:effectLst/>
              <a:uLnTx/>
              <a:uFillTx/>
              <a:latin typeface="Arial" panose="020B0604020202020204"/>
              <a:ea typeface="+mj-ea"/>
              <a:cs typeface="+mj-cs"/>
            </a:endParaRPr>
          </a:p>
        </p:txBody>
      </p:sp>
      <p:sp>
        <p:nvSpPr>
          <p:cNvPr id="46" name="Rectangle 45">
            <a:extLst>
              <a:ext uri="{FF2B5EF4-FFF2-40B4-BE49-F238E27FC236}">
                <a16:creationId xmlns:a16="http://schemas.microsoft.com/office/drawing/2014/main" id="{BA05A749-F4FC-5653-DA56-DB44E8138F90}"/>
              </a:ext>
            </a:extLst>
          </p:cNvPr>
          <p:cNvSpPr/>
          <p:nvPr/>
        </p:nvSpPr>
        <p:spPr>
          <a:xfrm>
            <a:off x="4954562" y="742972"/>
            <a:ext cx="2479162"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E79"/>
                </a:solidFill>
                <a:effectLst/>
                <a:uLnTx/>
                <a:uFillTx/>
                <a:latin typeface="Arial" panose="020B0604020202020204"/>
                <a:ea typeface="+mn-ea"/>
                <a:cs typeface="+mn-cs"/>
              </a:rPr>
              <a:t>FY23 By The Numbers</a:t>
            </a:r>
          </a:p>
        </p:txBody>
      </p:sp>
    </p:spTree>
    <p:extLst>
      <p:ext uri="{BB962C8B-B14F-4D97-AF65-F5344CB8AC3E}">
        <p14:creationId xmlns:p14="http://schemas.microsoft.com/office/powerpoint/2010/main" val="383253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406C7E-46EF-B24E-8B25-69D927A08592}" type="slidenum">
              <a:rPr kumimoji="0" lang="en-US" sz="14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Rectangle 10">
            <a:extLst>
              <a:ext uri="{FF2B5EF4-FFF2-40B4-BE49-F238E27FC236}">
                <a16:creationId xmlns:a16="http://schemas.microsoft.com/office/drawing/2014/main" id="{DAED0A15-920E-82AC-7714-50F3EA924044}"/>
              </a:ext>
            </a:extLst>
          </p:cNvPr>
          <p:cNvSpPr txBox="1">
            <a:spLocks noChangeArrowheads="1"/>
          </p:cNvSpPr>
          <p:nvPr/>
        </p:nvSpPr>
        <p:spPr bwMode="auto">
          <a:xfrm>
            <a:off x="3657600" y="280442"/>
            <a:ext cx="5486400" cy="914400"/>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12700" marR="0" lvl="0" indent="0" algn="ctr" defTabSz="457200" rtl="0" eaLnBrk="1" fontAlgn="auto" latinLnBrk="0" hangingPunct="1">
              <a:lnSpc>
                <a:spcPts val="248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a:ea typeface="+mj-ea"/>
                <a:cs typeface="Times New Roman" panose="02020603050405020304" pitchFamily="18" charset="0"/>
              </a:rPr>
              <a:t>Whole-of-Government </a:t>
            </a:r>
            <a:r>
              <a:rPr kumimoji="0" lang="en-US" sz="2400" b="1" i="0" u="none" strike="noStrike" kern="1200" cap="none" spc="0" normalizeH="0" baseline="0" noProof="0">
                <a:ln>
                  <a:noFill/>
                </a:ln>
                <a:solidFill>
                  <a:srgbClr val="002060"/>
                </a:solidFill>
                <a:effectLst/>
                <a:uLnTx/>
                <a:uFillTx/>
                <a:latin typeface="Arial" panose="020B0604020202020204"/>
                <a:ea typeface="+mj-ea"/>
                <a:cs typeface="Times New Roman" panose="02020603050405020304" pitchFamily="18" charset="0"/>
              </a:rPr>
              <a:t>Partner Domestic Contingency Support</a:t>
            </a:r>
            <a:endParaRPr kumimoji="0" lang="en-US" sz="2400" b="1" i="0" u="none" strike="noStrike" kern="1200" cap="none" spc="0" normalizeH="0" baseline="0" noProof="0" dirty="0">
              <a:ln>
                <a:noFill/>
              </a:ln>
              <a:solidFill>
                <a:srgbClr val="002060"/>
              </a:solidFill>
              <a:effectLst/>
              <a:uLnTx/>
              <a:uFillTx/>
              <a:latin typeface="Arial" panose="020B0604020202020204"/>
              <a:ea typeface="+mj-ea"/>
              <a:cs typeface="Times New Roman" panose="02020603050405020304" pitchFamily="18" charset="0"/>
            </a:endParaRPr>
          </a:p>
        </p:txBody>
      </p:sp>
      <p:sp>
        <p:nvSpPr>
          <p:cNvPr id="7" name="Arrow: Pentagon 6">
            <a:extLst>
              <a:ext uri="{FF2B5EF4-FFF2-40B4-BE49-F238E27FC236}">
                <a16:creationId xmlns:a16="http://schemas.microsoft.com/office/drawing/2014/main" id="{22653EE7-861D-6A44-0ACB-C83E8A27ACD6}"/>
              </a:ext>
            </a:extLst>
          </p:cNvPr>
          <p:cNvSpPr/>
          <p:nvPr/>
        </p:nvSpPr>
        <p:spPr>
          <a:xfrm>
            <a:off x="0" y="1180943"/>
            <a:ext cx="4865974" cy="47110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2023 Wildland Fire Support</a:t>
            </a:r>
          </a:p>
        </p:txBody>
      </p:sp>
      <p:sp>
        <p:nvSpPr>
          <p:cNvPr id="36" name="Arrow: Pentagon 35">
            <a:extLst>
              <a:ext uri="{FF2B5EF4-FFF2-40B4-BE49-F238E27FC236}">
                <a16:creationId xmlns:a16="http://schemas.microsoft.com/office/drawing/2014/main" id="{56338023-2338-3E9B-4476-70BD2EF86180}"/>
              </a:ext>
            </a:extLst>
          </p:cNvPr>
          <p:cNvSpPr/>
          <p:nvPr/>
        </p:nvSpPr>
        <p:spPr>
          <a:xfrm>
            <a:off x="4627438" y="1180942"/>
            <a:ext cx="4511467" cy="471103"/>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2023 All Hazard Support -FEMA</a:t>
            </a:r>
          </a:p>
        </p:txBody>
      </p:sp>
      <p:cxnSp>
        <p:nvCxnSpPr>
          <p:cNvPr id="61" name="Straight Connector 60">
            <a:extLst>
              <a:ext uri="{FF2B5EF4-FFF2-40B4-BE49-F238E27FC236}">
                <a16:creationId xmlns:a16="http://schemas.microsoft.com/office/drawing/2014/main" id="{76070EC5-452D-5C14-09F7-599F217FC49E}"/>
              </a:ext>
              <a:ext uri="{C183D7F6-B498-43B3-948B-1728B52AA6E4}">
                <adec:decorative xmlns:adec="http://schemas.microsoft.com/office/drawing/2017/decorative" val="1"/>
              </a:ext>
            </a:extLst>
          </p:cNvPr>
          <p:cNvCxnSpPr>
            <a:cxnSpLocks/>
          </p:cNvCxnSpPr>
          <p:nvPr/>
        </p:nvCxnSpPr>
        <p:spPr>
          <a:xfrm>
            <a:off x="4613935" y="1652046"/>
            <a:ext cx="0" cy="4821630"/>
          </a:xfrm>
          <a:prstGeom prst="line">
            <a:avLst/>
          </a:prstGeom>
        </p:spPr>
        <p:style>
          <a:lnRef idx="1">
            <a:schemeClr val="accent1"/>
          </a:lnRef>
          <a:fillRef idx="0">
            <a:schemeClr val="accent1"/>
          </a:fillRef>
          <a:effectRef idx="0">
            <a:schemeClr val="accent1"/>
          </a:effectRef>
          <a:fontRef idx="minor">
            <a:schemeClr val="tx1"/>
          </a:fontRef>
        </p:style>
      </p:cxnSp>
      <p:sp>
        <p:nvSpPr>
          <p:cNvPr id="63" name="3D-PRINTED FACE SHIELDS">
            <a:extLst>
              <a:ext uri="{FF2B5EF4-FFF2-40B4-BE49-F238E27FC236}">
                <a16:creationId xmlns:a16="http://schemas.microsoft.com/office/drawing/2014/main" id="{9EF1D435-9B35-0B11-1E21-28021C312B44}"/>
              </a:ext>
              <a:ext uri="{C183D7F6-B498-43B3-948B-1728B52AA6E4}">
                <adec:decorative xmlns:adec="http://schemas.microsoft.com/office/drawing/2017/decorative" val="1"/>
              </a:ext>
            </a:extLst>
          </p:cNvPr>
          <p:cNvSpPr txBox="1"/>
          <p:nvPr/>
        </p:nvSpPr>
        <p:spPr>
          <a:xfrm>
            <a:off x="7292985" y="4215465"/>
            <a:ext cx="160141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000" b="1"/>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76A3"/>
              </a:solidFill>
              <a:effectLst/>
              <a:uLnTx/>
              <a:uFillTx/>
              <a:latin typeface="Arial"/>
              <a:ea typeface="+mn-ea"/>
              <a:cs typeface="Arial"/>
              <a:sym typeface="Arial"/>
            </a:endParaRPr>
          </a:p>
        </p:txBody>
      </p:sp>
      <p:sp>
        <p:nvSpPr>
          <p:cNvPr id="65" name="3D-PRINTED FACE SHIELDS">
            <a:extLst>
              <a:ext uri="{FF2B5EF4-FFF2-40B4-BE49-F238E27FC236}">
                <a16:creationId xmlns:a16="http://schemas.microsoft.com/office/drawing/2014/main" id="{939FF168-0F84-FAF5-C4BC-AD18DE59BBA9}"/>
              </a:ext>
              <a:ext uri="{C183D7F6-B498-43B3-948B-1728B52AA6E4}">
                <adec:decorative xmlns:adec="http://schemas.microsoft.com/office/drawing/2017/decorative" val="1"/>
              </a:ext>
            </a:extLst>
          </p:cNvPr>
          <p:cNvSpPr txBox="1"/>
          <p:nvPr/>
        </p:nvSpPr>
        <p:spPr>
          <a:xfrm>
            <a:off x="7307033" y="5488177"/>
            <a:ext cx="1601417"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000" b="1"/>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76A3"/>
              </a:solidFill>
              <a:effectLst/>
              <a:uLnTx/>
              <a:uFillTx/>
              <a:latin typeface="Arial"/>
              <a:ea typeface="+mn-ea"/>
              <a:cs typeface="Arial"/>
              <a:sym typeface="Arial"/>
            </a:endParaRPr>
          </a:p>
        </p:txBody>
      </p:sp>
      <p:grpSp>
        <p:nvGrpSpPr>
          <p:cNvPr id="3" name="Group 2">
            <a:extLst>
              <a:ext uri="{FF2B5EF4-FFF2-40B4-BE49-F238E27FC236}">
                <a16:creationId xmlns:a16="http://schemas.microsoft.com/office/drawing/2014/main" id="{09769DE6-374A-7A29-724D-71414E4EA5A5}"/>
              </a:ext>
            </a:extLst>
          </p:cNvPr>
          <p:cNvGrpSpPr/>
          <p:nvPr/>
        </p:nvGrpSpPr>
        <p:grpSpPr>
          <a:xfrm>
            <a:off x="2498717" y="2507970"/>
            <a:ext cx="2222967" cy="726272"/>
            <a:chOff x="2390447" y="2423751"/>
            <a:chExt cx="2615809" cy="726272"/>
          </a:xfrm>
        </p:grpSpPr>
        <p:pic>
          <p:nvPicPr>
            <p:cNvPr id="5" name="Graphic 4">
              <a:extLst>
                <a:ext uri="{FF2B5EF4-FFF2-40B4-BE49-F238E27FC236}">
                  <a16:creationId xmlns:a16="http://schemas.microsoft.com/office/drawing/2014/main" id="{CB87A933-B3A4-D128-C611-FA2BC8E56D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0447" y="2515197"/>
              <a:ext cx="786689" cy="560859"/>
            </a:xfrm>
            <a:prstGeom prst="rect">
              <a:avLst/>
            </a:prstGeom>
          </p:spPr>
        </p:pic>
        <p:sp>
          <p:nvSpPr>
            <p:cNvPr id="6" name="3D-PRINTED FACE SHIELDS">
              <a:extLst>
                <a:ext uri="{FF2B5EF4-FFF2-40B4-BE49-F238E27FC236}">
                  <a16:creationId xmlns:a16="http://schemas.microsoft.com/office/drawing/2014/main" id="{BD1C9000-CFBE-7464-E4CC-76A8679454E2}"/>
                </a:ext>
              </a:extLst>
            </p:cNvPr>
            <p:cNvSpPr txBox="1"/>
            <p:nvPr/>
          </p:nvSpPr>
          <p:spPr>
            <a:xfrm>
              <a:off x="3087695" y="2423751"/>
              <a:ext cx="1385127"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2800" kern="0" dirty="0">
                  <a:solidFill>
                    <a:srgbClr val="0076A3"/>
                  </a:solidFill>
                  <a:latin typeface="Bahnschrift SemiBold" panose="020B0502040204020203" pitchFamily="34" charset="0"/>
                  <a:sym typeface="Arial"/>
                </a:rPr>
                <a:t>2.3K</a:t>
              </a:r>
              <a:endParaRPr kern="0" dirty="0">
                <a:solidFill>
                  <a:srgbClr val="0076A3"/>
                </a:solidFill>
                <a:latin typeface="Bahnschrift Light" panose="020B0502040204020203" pitchFamily="34" charset="0"/>
                <a:sym typeface="Arial"/>
              </a:endParaRPr>
            </a:p>
          </p:txBody>
        </p:sp>
        <p:sp>
          <p:nvSpPr>
            <p:cNvPr id="8" name="3D-PRINTED FACE SHIELDS">
              <a:extLst>
                <a:ext uri="{FF2B5EF4-FFF2-40B4-BE49-F238E27FC236}">
                  <a16:creationId xmlns:a16="http://schemas.microsoft.com/office/drawing/2014/main" id="{9EA7086A-3442-F7D0-5D0B-D0B59CDD65DF}"/>
                </a:ext>
              </a:extLst>
            </p:cNvPr>
            <p:cNvSpPr txBox="1"/>
            <p:nvPr/>
          </p:nvSpPr>
          <p:spPr>
            <a:xfrm>
              <a:off x="3336109" y="2842246"/>
              <a:ext cx="1670147"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defTabSz="457200" hangingPunct="0">
                <a:defRPr/>
              </a:pPr>
              <a:r>
                <a:rPr lang="en-US" sz="1400" kern="0" dirty="0">
                  <a:solidFill>
                    <a:srgbClr val="0076A3"/>
                  </a:solidFill>
                  <a:latin typeface="Arial"/>
                  <a:cs typeface="Arial"/>
                  <a:sym typeface="Arial"/>
                </a:rPr>
                <a:t>Miles of Hose</a:t>
              </a:r>
            </a:p>
          </p:txBody>
        </p:sp>
      </p:grpSp>
      <p:grpSp>
        <p:nvGrpSpPr>
          <p:cNvPr id="15" name="Group 14">
            <a:extLst>
              <a:ext uri="{FF2B5EF4-FFF2-40B4-BE49-F238E27FC236}">
                <a16:creationId xmlns:a16="http://schemas.microsoft.com/office/drawing/2014/main" id="{4607545D-493D-149B-3601-4DBC1D67E0D6}"/>
              </a:ext>
            </a:extLst>
          </p:cNvPr>
          <p:cNvGrpSpPr/>
          <p:nvPr/>
        </p:nvGrpSpPr>
        <p:grpSpPr>
          <a:xfrm>
            <a:off x="-63509" y="4525164"/>
            <a:ext cx="2850477" cy="1254451"/>
            <a:chOff x="-41259" y="3943328"/>
            <a:chExt cx="2850477" cy="1254451"/>
          </a:xfrm>
        </p:grpSpPr>
        <p:pic>
          <p:nvPicPr>
            <p:cNvPr id="20" name="Graphic 19" descr="Flip calendar outline">
              <a:extLst>
                <a:ext uri="{FF2B5EF4-FFF2-40B4-BE49-F238E27FC236}">
                  <a16:creationId xmlns:a16="http://schemas.microsoft.com/office/drawing/2014/main" id="{3E6E8EDB-F5B4-C6A8-A3B3-0DDE2CB43A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736" y="3943328"/>
              <a:ext cx="1254451" cy="1254451"/>
            </a:xfrm>
            <a:prstGeom prst="rect">
              <a:avLst/>
            </a:prstGeom>
          </p:spPr>
        </p:pic>
        <p:sp>
          <p:nvSpPr>
            <p:cNvPr id="25" name="3D-PRINTED FACE SHIELDS">
              <a:extLst>
                <a:ext uri="{FF2B5EF4-FFF2-40B4-BE49-F238E27FC236}">
                  <a16:creationId xmlns:a16="http://schemas.microsoft.com/office/drawing/2014/main" id="{AB8F13BF-4352-B1FB-92A6-C52C576E7275}"/>
                </a:ext>
              </a:extLst>
            </p:cNvPr>
            <p:cNvSpPr txBox="1"/>
            <p:nvPr/>
          </p:nvSpPr>
          <p:spPr>
            <a:xfrm>
              <a:off x="-41259" y="4716410"/>
              <a:ext cx="1380114"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1400" kern="0" dirty="0">
                  <a:solidFill>
                    <a:srgbClr val="0076A3"/>
                  </a:solidFill>
                  <a:latin typeface="Arial"/>
                  <a:cs typeface="Arial"/>
                  <a:sym typeface="Arial"/>
                </a:rPr>
                <a:t>days</a:t>
              </a:r>
            </a:p>
          </p:txBody>
        </p:sp>
        <p:sp>
          <p:nvSpPr>
            <p:cNvPr id="30" name="3D-PRINTED FACE SHIELDS">
              <a:extLst>
                <a:ext uri="{FF2B5EF4-FFF2-40B4-BE49-F238E27FC236}">
                  <a16:creationId xmlns:a16="http://schemas.microsoft.com/office/drawing/2014/main" id="{10811489-05B0-A206-66B0-E515E0BF542E}"/>
                </a:ext>
              </a:extLst>
            </p:cNvPr>
            <p:cNvSpPr txBox="1"/>
            <p:nvPr/>
          </p:nvSpPr>
          <p:spPr>
            <a:xfrm>
              <a:off x="111620" y="4291215"/>
              <a:ext cx="1040666"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3600" kern="0" dirty="0">
                  <a:solidFill>
                    <a:srgbClr val="0076A3"/>
                  </a:solidFill>
                  <a:latin typeface="Bahnschrift SemiBold" panose="020B0502040204020203" pitchFamily="34" charset="0"/>
                  <a:sym typeface="Arial"/>
                </a:rPr>
                <a:t>21</a:t>
              </a:r>
              <a:endParaRPr sz="1100" kern="0" dirty="0">
                <a:solidFill>
                  <a:srgbClr val="0076A3"/>
                </a:solidFill>
                <a:latin typeface="Bahnschrift Light" panose="020B0502040204020203" pitchFamily="34" charset="0"/>
                <a:sym typeface="Arial"/>
              </a:endParaRPr>
            </a:p>
          </p:txBody>
        </p:sp>
        <p:sp>
          <p:nvSpPr>
            <p:cNvPr id="35" name="3D-PRINTED FACE SHIELDS">
              <a:extLst>
                <a:ext uri="{FF2B5EF4-FFF2-40B4-BE49-F238E27FC236}">
                  <a16:creationId xmlns:a16="http://schemas.microsoft.com/office/drawing/2014/main" id="{DC5B6C56-6488-FEF7-17FA-97293AA1FC4D}"/>
                </a:ext>
              </a:extLst>
            </p:cNvPr>
            <p:cNvSpPr txBox="1"/>
            <p:nvPr/>
          </p:nvSpPr>
          <p:spPr>
            <a:xfrm>
              <a:off x="1263474" y="4178982"/>
              <a:ext cx="1545744"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defTabSz="457200" hangingPunct="0">
                <a:defRPr/>
              </a:pPr>
              <a:r>
                <a:rPr lang="en-US" sz="1600" kern="0" dirty="0">
                  <a:solidFill>
                    <a:srgbClr val="0076A3"/>
                  </a:solidFill>
                  <a:latin typeface="Arial"/>
                  <a:cs typeface="Arial"/>
                  <a:sym typeface="Arial"/>
                </a:rPr>
                <a:t>at National Preparedness Level 4</a:t>
              </a:r>
            </a:p>
          </p:txBody>
        </p:sp>
      </p:grpSp>
      <p:grpSp>
        <p:nvGrpSpPr>
          <p:cNvPr id="37" name="Group 36">
            <a:extLst>
              <a:ext uri="{FF2B5EF4-FFF2-40B4-BE49-F238E27FC236}">
                <a16:creationId xmlns:a16="http://schemas.microsoft.com/office/drawing/2014/main" id="{179A96AF-E9F0-87F5-6A3B-681140D68F7C}"/>
              </a:ext>
            </a:extLst>
          </p:cNvPr>
          <p:cNvGrpSpPr/>
          <p:nvPr/>
        </p:nvGrpSpPr>
        <p:grpSpPr>
          <a:xfrm>
            <a:off x="18954" y="5677823"/>
            <a:ext cx="2831682" cy="651321"/>
            <a:chOff x="4578941" y="5569533"/>
            <a:chExt cx="2831682" cy="651321"/>
          </a:xfrm>
        </p:grpSpPr>
        <p:sp>
          <p:nvSpPr>
            <p:cNvPr id="42" name="3D-PRINTED FACE SHIELDS">
              <a:extLst>
                <a:ext uri="{FF2B5EF4-FFF2-40B4-BE49-F238E27FC236}">
                  <a16:creationId xmlns:a16="http://schemas.microsoft.com/office/drawing/2014/main" id="{C89B013F-3982-9698-3004-1077C3AACE27}"/>
                </a:ext>
              </a:extLst>
            </p:cNvPr>
            <p:cNvSpPr txBox="1"/>
            <p:nvPr/>
          </p:nvSpPr>
          <p:spPr>
            <a:xfrm>
              <a:off x="4578941" y="5569533"/>
              <a:ext cx="1385127"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3600" kern="0" dirty="0">
                  <a:solidFill>
                    <a:srgbClr val="0076A3"/>
                  </a:solidFill>
                  <a:latin typeface="Bahnschrift SemiBold" panose="020B0502040204020203" pitchFamily="34" charset="0"/>
                  <a:sym typeface="Arial"/>
                </a:rPr>
                <a:t>96.6%</a:t>
              </a:r>
              <a:endParaRPr sz="1100" kern="0" dirty="0">
                <a:solidFill>
                  <a:srgbClr val="0076A3"/>
                </a:solidFill>
                <a:latin typeface="Bahnschrift Light" panose="020B0502040204020203" pitchFamily="34" charset="0"/>
                <a:sym typeface="Arial"/>
              </a:endParaRPr>
            </a:p>
          </p:txBody>
        </p:sp>
        <p:sp>
          <p:nvSpPr>
            <p:cNvPr id="48" name="3D-PRINTED FACE SHIELDS">
              <a:extLst>
                <a:ext uri="{FF2B5EF4-FFF2-40B4-BE49-F238E27FC236}">
                  <a16:creationId xmlns:a16="http://schemas.microsoft.com/office/drawing/2014/main" id="{3516A7A7-6EDE-EC19-AA16-AF1C28688C62}"/>
                </a:ext>
              </a:extLst>
            </p:cNvPr>
            <p:cNvSpPr txBox="1"/>
            <p:nvPr/>
          </p:nvSpPr>
          <p:spPr>
            <a:xfrm>
              <a:off x="5907962" y="5636079"/>
              <a:ext cx="1502661"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defTabSz="457200" hangingPunct="0">
                <a:defRPr/>
              </a:pPr>
              <a:r>
                <a:rPr lang="en-US" sz="1600" kern="0" dirty="0">
                  <a:solidFill>
                    <a:srgbClr val="0076A3"/>
                  </a:solidFill>
                  <a:latin typeface="Arial"/>
                  <a:cs typeface="Arial"/>
                  <a:sym typeface="Arial"/>
                </a:rPr>
                <a:t>Rate of Order Fulfillment</a:t>
              </a:r>
            </a:p>
          </p:txBody>
        </p:sp>
      </p:grpSp>
      <p:grpSp>
        <p:nvGrpSpPr>
          <p:cNvPr id="54" name="Group 53">
            <a:extLst>
              <a:ext uri="{FF2B5EF4-FFF2-40B4-BE49-F238E27FC236}">
                <a16:creationId xmlns:a16="http://schemas.microsoft.com/office/drawing/2014/main" id="{F118A230-F64E-9FF1-621F-3EE276CD9D4E}"/>
              </a:ext>
            </a:extLst>
          </p:cNvPr>
          <p:cNvGrpSpPr/>
          <p:nvPr/>
        </p:nvGrpSpPr>
        <p:grpSpPr>
          <a:xfrm>
            <a:off x="2867210" y="4863508"/>
            <a:ext cx="1761241" cy="1357739"/>
            <a:chOff x="2960976" y="3950716"/>
            <a:chExt cx="1761241" cy="1357739"/>
          </a:xfrm>
        </p:grpSpPr>
        <p:sp>
          <p:nvSpPr>
            <p:cNvPr id="60" name="3D-PRINTED FACE SHIELDS">
              <a:extLst>
                <a:ext uri="{FF2B5EF4-FFF2-40B4-BE49-F238E27FC236}">
                  <a16:creationId xmlns:a16="http://schemas.microsoft.com/office/drawing/2014/main" id="{2671E162-347E-8E40-055D-B39FBB9BF0B8}"/>
                </a:ext>
              </a:extLst>
            </p:cNvPr>
            <p:cNvSpPr txBox="1"/>
            <p:nvPr/>
          </p:nvSpPr>
          <p:spPr>
            <a:xfrm>
              <a:off x="3337090" y="3950716"/>
              <a:ext cx="1385127"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5400" kern="0" dirty="0">
                  <a:solidFill>
                    <a:srgbClr val="0076A3"/>
                  </a:solidFill>
                  <a:latin typeface="Bahnschrift SemiBold" panose="020B0502040204020203" pitchFamily="34" charset="0"/>
                  <a:sym typeface="Arial"/>
                </a:rPr>
                <a:t>0</a:t>
              </a:r>
              <a:endParaRPr sz="1800" kern="0" dirty="0">
                <a:solidFill>
                  <a:srgbClr val="0076A3"/>
                </a:solidFill>
                <a:latin typeface="Bahnschrift Light" panose="020B0502040204020203" pitchFamily="34" charset="0"/>
                <a:sym typeface="Arial"/>
              </a:endParaRPr>
            </a:p>
          </p:txBody>
        </p:sp>
        <p:sp>
          <p:nvSpPr>
            <p:cNvPr id="62" name="3D-PRINTED FACE SHIELDS">
              <a:extLst>
                <a:ext uri="{FF2B5EF4-FFF2-40B4-BE49-F238E27FC236}">
                  <a16:creationId xmlns:a16="http://schemas.microsoft.com/office/drawing/2014/main" id="{E8EC01E4-CF0E-A7D7-E84F-BB5C49573BB0}"/>
                </a:ext>
              </a:extLst>
            </p:cNvPr>
            <p:cNvSpPr txBox="1"/>
            <p:nvPr/>
          </p:nvSpPr>
          <p:spPr>
            <a:xfrm>
              <a:off x="2960976" y="4723680"/>
              <a:ext cx="163945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1600" kern="0" dirty="0">
                  <a:solidFill>
                    <a:srgbClr val="0076A3"/>
                  </a:solidFill>
                  <a:latin typeface="Arial"/>
                  <a:cs typeface="Arial"/>
                  <a:sym typeface="Arial"/>
                </a:rPr>
                <a:t>Title 10 Force deployments</a:t>
              </a:r>
            </a:p>
          </p:txBody>
        </p:sp>
        <p:pic>
          <p:nvPicPr>
            <p:cNvPr id="64" name="Graphic 63" descr="Checkbox Checked with solid fill">
              <a:extLst>
                <a:ext uri="{FF2B5EF4-FFF2-40B4-BE49-F238E27FC236}">
                  <a16:creationId xmlns:a16="http://schemas.microsoft.com/office/drawing/2014/main" id="{EC4D378C-BCA9-8B1E-E1FA-ED7EBE734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42335" y="3987332"/>
              <a:ext cx="914400" cy="914400"/>
            </a:xfrm>
            <a:prstGeom prst="rect">
              <a:avLst/>
            </a:prstGeom>
          </p:spPr>
        </p:pic>
      </p:grpSp>
      <p:grpSp>
        <p:nvGrpSpPr>
          <p:cNvPr id="66" name="Group 65">
            <a:extLst>
              <a:ext uri="{FF2B5EF4-FFF2-40B4-BE49-F238E27FC236}">
                <a16:creationId xmlns:a16="http://schemas.microsoft.com/office/drawing/2014/main" id="{83ECB8DD-E403-E209-ABAE-7F8D97FC5843}"/>
              </a:ext>
            </a:extLst>
          </p:cNvPr>
          <p:cNvGrpSpPr/>
          <p:nvPr/>
        </p:nvGrpSpPr>
        <p:grpSpPr>
          <a:xfrm>
            <a:off x="2524321" y="1774656"/>
            <a:ext cx="2066691" cy="754978"/>
            <a:chOff x="7120402" y="2099520"/>
            <a:chExt cx="2066691" cy="754978"/>
          </a:xfrm>
        </p:grpSpPr>
        <p:sp>
          <p:nvSpPr>
            <p:cNvPr id="75" name="3D-PRINTED FACE SHIELDS">
              <a:extLst>
                <a:ext uri="{FF2B5EF4-FFF2-40B4-BE49-F238E27FC236}">
                  <a16:creationId xmlns:a16="http://schemas.microsoft.com/office/drawing/2014/main" id="{80C79AD6-EFE0-E0A0-2F69-C86A70BD2F42}"/>
                </a:ext>
              </a:extLst>
            </p:cNvPr>
            <p:cNvSpPr txBox="1"/>
            <p:nvPr/>
          </p:nvSpPr>
          <p:spPr>
            <a:xfrm>
              <a:off x="7874740" y="2099520"/>
              <a:ext cx="1312353"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2800" kern="0" dirty="0">
                  <a:solidFill>
                    <a:srgbClr val="0076A3"/>
                  </a:solidFill>
                  <a:latin typeface="Bahnschrift SemiBold" panose="020B0502040204020203" pitchFamily="34" charset="0"/>
                  <a:sym typeface="Arial"/>
                </a:rPr>
                <a:t>7.1M</a:t>
              </a:r>
              <a:endParaRPr kern="0" dirty="0">
                <a:solidFill>
                  <a:srgbClr val="0076A3"/>
                </a:solidFill>
                <a:latin typeface="Bahnschrift Light" panose="020B0502040204020203" pitchFamily="34" charset="0"/>
                <a:sym typeface="Arial"/>
              </a:endParaRPr>
            </a:p>
          </p:txBody>
        </p:sp>
        <p:pic>
          <p:nvPicPr>
            <p:cNvPr id="77" name="Graphic 76" descr="Battery charging with solid fill">
              <a:extLst>
                <a:ext uri="{FF2B5EF4-FFF2-40B4-BE49-F238E27FC236}">
                  <a16:creationId xmlns:a16="http://schemas.microsoft.com/office/drawing/2014/main" id="{61C2EF55-F2CB-22F8-28BC-4B09E2D95417}"/>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20402" y="2109339"/>
              <a:ext cx="905872" cy="745159"/>
            </a:xfrm>
            <a:prstGeom prst="rect">
              <a:avLst/>
            </a:prstGeom>
          </p:spPr>
        </p:pic>
        <p:sp>
          <p:nvSpPr>
            <p:cNvPr id="79" name="3D-PRINTED FACE SHIELDS">
              <a:extLst>
                <a:ext uri="{FF2B5EF4-FFF2-40B4-BE49-F238E27FC236}">
                  <a16:creationId xmlns:a16="http://schemas.microsoft.com/office/drawing/2014/main" id="{06DD3FE5-2685-8F86-6DA2-AFFD221F2C10}"/>
                </a:ext>
              </a:extLst>
            </p:cNvPr>
            <p:cNvSpPr txBox="1"/>
            <p:nvPr/>
          </p:nvSpPr>
          <p:spPr>
            <a:xfrm>
              <a:off x="8038900" y="2462320"/>
              <a:ext cx="1079698"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1400" kern="0" dirty="0">
                  <a:solidFill>
                    <a:srgbClr val="0076A3"/>
                  </a:solidFill>
                  <a:latin typeface="Arial"/>
                  <a:cs typeface="Arial"/>
                  <a:sym typeface="Arial"/>
                </a:rPr>
                <a:t>Batteries</a:t>
              </a:r>
            </a:p>
          </p:txBody>
        </p:sp>
      </p:grpSp>
      <p:grpSp>
        <p:nvGrpSpPr>
          <p:cNvPr id="81" name="Group 80">
            <a:extLst>
              <a:ext uri="{FF2B5EF4-FFF2-40B4-BE49-F238E27FC236}">
                <a16:creationId xmlns:a16="http://schemas.microsoft.com/office/drawing/2014/main" id="{76C66718-9426-D0E8-DE72-A797EBC74EBC}"/>
              </a:ext>
            </a:extLst>
          </p:cNvPr>
          <p:cNvGrpSpPr/>
          <p:nvPr/>
        </p:nvGrpSpPr>
        <p:grpSpPr>
          <a:xfrm>
            <a:off x="2643461" y="4178973"/>
            <a:ext cx="1687897" cy="740769"/>
            <a:chOff x="7119216" y="3096105"/>
            <a:chExt cx="1687897" cy="740769"/>
          </a:xfrm>
        </p:grpSpPr>
        <p:pic>
          <p:nvPicPr>
            <p:cNvPr id="82" name="Graphic 81" descr="Food Delivery with solid fill">
              <a:extLst>
                <a:ext uri="{FF2B5EF4-FFF2-40B4-BE49-F238E27FC236}">
                  <a16:creationId xmlns:a16="http://schemas.microsoft.com/office/drawing/2014/main" id="{D6AD8212-0178-0711-5705-0C1D0B83E2B4}"/>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19216" y="3096105"/>
              <a:ext cx="740769" cy="740769"/>
            </a:xfrm>
            <a:prstGeom prst="rect">
              <a:avLst/>
            </a:prstGeom>
          </p:spPr>
        </p:pic>
        <p:sp>
          <p:nvSpPr>
            <p:cNvPr id="83" name="3D-PRINTED FACE SHIELDS">
              <a:extLst>
                <a:ext uri="{FF2B5EF4-FFF2-40B4-BE49-F238E27FC236}">
                  <a16:creationId xmlns:a16="http://schemas.microsoft.com/office/drawing/2014/main" id="{EF335AFB-56BD-B069-6D84-216D1E1E664E}"/>
                </a:ext>
              </a:extLst>
            </p:cNvPr>
            <p:cNvSpPr txBox="1"/>
            <p:nvPr/>
          </p:nvSpPr>
          <p:spPr>
            <a:xfrm>
              <a:off x="7901240" y="3122688"/>
              <a:ext cx="905873"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2800" kern="0" dirty="0">
                  <a:solidFill>
                    <a:srgbClr val="0076A3"/>
                  </a:solidFill>
                  <a:latin typeface="Bahnschrift SemiBold" panose="020B0502040204020203" pitchFamily="34" charset="0"/>
                  <a:sym typeface="Arial"/>
                </a:rPr>
                <a:t>88K</a:t>
              </a:r>
              <a:endParaRPr kern="0" dirty="0">
                <a:solidFill>
                  <a:srgbClr val="0076A3"/>
                </a:solidFill>
                <a:latin typeface="Bahnschrift Light" panose="020B0502040204020203" pitchFamily="34" charset="0"/>
                <a:sym typeface="Arial"/>
              </a:endParaRPr>
            </a:p>
          </p:txBody>
        </p:sp>
        <p:sp>
          <p:nvSpPr>
            <p:cNvPr id="84" name="3D-PRINTED FACE SHIELDS">
              <a:extLst>
                <a:ext uri="{FF2B5EF4-FFF2-40B4-BE49-F238E27FC236}">
                  <a16:creationId xmlns:a16="http://schemas.microsoft.com/office/drawing/2014/main" id="{CB1E163A-5D1F-0B5A-CF1C-0680A03D2E7B}"/>
                </a:ext>
              </a:extLst>
            </p:cNvPr>
            <p:cNvSpPr txBox="1"/>
            <p:nvPr/>
          </p:nvSpPr>
          <p:spPr>
            <a:xfrm>
              <a:off x="8062612" y="3498968"/>
              <a:ext cx="708305"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1400" kern="0" dirty="0">
                  <a:solidFill>
                    <a:srgbClr val="0076A3"/>
                  </a:solidFill>
                  <a:latin typeface="Arial"/>
                  <a:cs typeface="Arial"/>
                  <a:sym typeface="Arial"/>
                </a:rPr>
                <a:t>Meals</a:t>
              </a:r>
            </a:p>
          </p:txBody>
        </p:sp>
      </p:grpSp>
      <p:grpSp>
        <p:nvGrpSpPr>
          <p:cNvPr id="85" name="Group 84">
            <a:extLst>
              <a:ext uri="{FF2B5EF4-FFF2-40B4-BE49-F238E27FC236}">
                <a16:creationId xmlns:a16="http://schemas.microsoft.com/office/drawing/2014/main" id="{4975D56E-3370-0B97-517A-392EE49181E0}"/>
              </a:ext>
            </a:extLst>
          </p:cNvPr>
          <p:cNvGrpSpPr/>
          <p:nvPr/>
        </p:nvGrpSpPr>
        <p:grpSpPr>
          <a:xfrm>
            <a:off x="-149343" y="1777808"/>
            <a:ext cx="2537025" cy="1102545"/>
            <a:chOff x="4253774" y="1811726"/>
            <a:chExt cx="2842990" cy="1102545"/>
          </a:xfrm>
        </p:grpSpPr>
        <p:sp>
          <p:nvSpPr>
            <p:cNvPr id="86" name="3D-PRINTED FACE SHIELDS">
              <a:extLst>
                <a:ext uri="{FF2B5EF4-FFF2-40B4-BE49-F238E27FC236}">
                  <a16:creationId xmlns:a16="http://schemas.microsoft.com/office/drawing/2014/main" id="{A4BCC12E-CF6C-B746-7225-D36A2FB440BF}"/>
                </a:ext>
              </a:extLst>
            </p:cNvPr>
            <p:cNvSpPr txBox="1"/>
            <p:nvPr/>
          </p:nvSpPr>
          <p:spPr>
            <a:xfrm>
              <a:off x="4253774" y="1811726"/>
              <a:ext cx="273206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1800" kern="0" dirty="0">
                  <a:solidFill>
                    <a:srgbClr val="0076A3"/>
                  </a:solidFill>
                  <a:latin typeface="Arial"/>
                  <a:cs typeface="Arial"/>
                  <a:sym typeface="Arial"/>
                </a:rPr>
                <a:t>Supported</a:t>
              </a:r>
            </a:p>
          </p:txBody>
        </p:sp>
        <p:sp>
          <p:nvSpPr>
            <p:cNvPr id="87" name="3D-PRINTED FACE SHIELDS">
              <a:extLst>
                <a:ext uri="{FF2B5EF4-FFF2-40B4-BE49-F238E27FC236}">
                  <a16:creationId xmlns:a16="http://schemas.microsoft.com/office/drawing/2014/main" id="{760B8712-A04F-C679-EB06-30BBB6765991}"/>
                </a:ext>
              </a:extLst>
            </p:cNvPr>
            <p:cNvSpPr txBox="1"/>
            <p:nvPr/>
          </p:nvSpPr>
          <p:spPr>
            <a:xfrm>
              <a:off x="4572664" y="2046217"/>
              <a:ext cx="197651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3600" kern="0" dirty="0">
                  <a:solidFill>
                    <a:srgbClr val="0076A3"/>
                  </a:solidFill>
                  <a:latin typeface="Arial" panose="020B0604020202020204"/>
                  <a:sym typeface="Arial"/>
                </a:rPr>
                <a:t>$36.5M</a:t>
              </a:r>
            </a:p>
          </p:txBody>
        </p:sp>
        <p:sp>
          <p:nvSpPr>
            <p:cNvPr id="88" name="3D-PRINTED FACE SHIELDS">
              <a:extLst>
                <a:ext uri="{FF2B5EF4-FFF2-40B4-BE49-F238E27FC236}">
                  <a16:creationId xmlns:a16="http://schemas.microsoft.com/office/drawing/2014/main" id="{14FB247B-4971-092D-6480-3B50EBDBA225}"/>
                </a:ext>
              </a:extLst>
            </p:cNvPr>
            <p:cNvSpPr txBox="1"/>
            <p:nvPr/>
          </p:nvSpPr>
          <p:spPr>
            <a:xfrm>
              <a:off x="4335583" y="2575717"/>
              <a:ext cx="276118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1600" kern="0" dirty="0">
                  <a:solidFill>
                    <a:srgbClr val="0076A3"/>
                  </a:solidFill>
                  <a:latin typeface="Arial"/>
                  <a:cs typeface="Arial"/>
                  <a:sym typeface="Arial"/>
                </a:rPr>
                <a:t>Total Support &amp; Costs</a:t>
              </a:r>
            </a:p>
          </p:txBody>
        </p:sp>
      </p:grpSp>
      <p:grpSp>
        <p:nvGrpSpPr>
          <p:cNvPr id="89" name="Group 88">
            <a:extLst>
              <a:ext uri="{FF2B5EF4-FFF2-40B4-BE49-F238E27FC236}">
                <a16:creationId xmlns:a16="http://schemas.microsoft.com/office/drawing/2014/main" id="{B2FC12EE-08EB-822E-3D5C-BF50A7E7F40C}"/>
              </a:ext>
            </a:extLst>
          </p:cNvPr>
          <p:cNvGrpSpPr/>
          <p:nvPr/>
        </p:nvGrpSpPr>
        <p:grpSpPr>
          <a:xfrm>
            <a:off x="-56814" y="2980923"/>
            <a:ext cx="2255675" cy="1507028"/>
            <a:chOff x="4539267" y="2872635"/>
            <a:chExt cx="2255675" cy="1507028"/>
          </a:xfrm>
        </p:grpSpPr>
        <p:grpSp>
          <p:nvGrpSpPr>
            <p:cNvPr id="90" name="Group 89">
              <a:extLst>
                <a:ext uri="{FF2B5EF4-FFF2-40B4-BE49-F238E27FC236}">
                  <a16:creationId xmlns:a16="http://schemas.microsoft.com/office/drawing/2014/main" id="{01A527F6-62F2-62DB-EDB3-5DC512AB6D78}"/>
                </a:ext>
              </a:extLst>
            </p:cNvPr>
            <p:cNvGrpSpPr/>
            <p:nvPr/>
          </p:nvGrpSpPr>
          <p:grpSpPr>
            <a:xfrm>
              <a:off x="4695210" y="3733332"/>
              <a:ext cx="1769382" cy="646331"/>
              <a:chOff x="239609" y="3548536"/>
              <a:chExt cx="1769382" cy="646331"/>
            </a:xfrm>
          </p:grpSpPr>
          <p:sp>
            <p:nvSpPr>
              <p:cNvPr id="94" name="3D-PRINTED FACE SHIELDS">
                <a:extLst>
                  <a:ext uri="{FF2B5EF4-FFF2-40B4-BE49-F238E27FC236}">
                    <a16:creationId xmlns:a16="http://schemas.microsoft.com/office/drawing/2014/main" id="{2B34C2B4-E99E-271F-9ACE-BAF4F29FEF8A}"/>
                  </a:ext>
                </a:extLst>
              </p:cNvPr>
              <p:cNvSpPr txBox="1"/>
              <p:nvPr/>
            </p:nvSpPr>
            <p:spPr>
              <a:xfrm>
                <a:off x="239609" y="3548536"/>
                <a:ext cx="946060"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3600" kern="0" dirty="0">
                    <a:solidFill>
                      <a:srgbClr val="0076A3"/>
                    </a:solidFill>
                    <a:latin typeface="Bahnschrift SemiBold" panose="020B0502040204020203" pitchFamily="34" charset="0"/>
                    <a:sym typeface="Arial"/>
                  </a:rPr>
                  <a:t>25</a:t>
                </a:r>
                <a:endParaRPr sz="1200" kern="0" dirty="0">
                  <a:solidFill>
                    <a:srgbClr val="0076A3"/>
                  </a:solidFill>
                  <a:latin typeface="Bahnschrift Light" panose="020B0502040204020203" pitchFamily="34" charset="0"/>
                  <a:sym typeface="Arial"/>
                </a:endParaRPr>
              </a:p>
            </p:txBody>
          </p:sp>
          <p:sp>
            <p:nvSpPr>
              <p:cNvPr id="95" name="3D-PRINTED FACE SHIELDS">
                <a:extLst>
                  <a:ext uri="{FF2B5EF4-FFF2-40B4-BE49-F238E27FC236}">
                    <a16:creationId xmlns:a16="http://schemas.microsoft.com/office/drawing/2014/main" id="{8AED25CA-1B43-E5A5-34E1-A9F5CD97339F}"/>
                  </a:ext>
                </a:extLst>
              </p:cNvPr>
              <p:cNvSpPr txBox="1"/>
              <p:nvPr/>
            </p:nvSpPr>
            <p:spPr>
              <a:xfrm>
                <a:off x="955664" y="3590308"/>
                <a:ext cx="1053327"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defTabSz="457200" hangingPunct="0">
                  <a:defRPr/>
                </a:pPr>
                <a:r>
                  <a:rPr lang="en-US" sz="1600" kern="0" dirty="0">
                    <a:solidFill>
                      <a:srgbClr val="0076A3"/>
                    </a:solidFill>
                    <a:latin typeface="Arial"/>
                    <a:cs typeface="Arial"/>
                    <a:sym typeface="Arial"/>
                  </a:rPr>
                  <a:t>Critical Items</a:t>
                </a:r>
              </a:p>
            </p:txBody>
          </p:sp>
        </p:grpSp>
        <p:grpSp>
          <p:nvGrpSpPr>
            <p:cNvPr id="91" name="Group 90">
              <a:extLst>
                <a:ext uri="{FF2B5EF4-FFF2-40B4-BE49-F238E27FC236}">
                  <a16:creationId xmlns:a16="http://schemas.microsoft.com/office/drawing/2014/main" id="{9A937400-FA3B-BE18-9F8A-2210BEFF7C73}"/>
                </a:ext>
              </a:extLst>
            </p:cNvPr>
            <p:cNvGrpSpPr/>
            <p:nvPr/>
          </p:nvGrpSpPr>
          <p:grpSpPr>
            <a:xfrm>
              <a:off x="4539267" y="2872635"/>
              <a:ext cx="2255675" cy="809044"/>
              <a:chOff x="4449232" y="3064674"/>
              <a:chExt cx="2255675" cy="809044"/>
            </a:xfrm>
          </p:grpSpPr>
          <p:sp>
            <p:nvSpPr>
              <p:cNvPr id="92" name="3D-PRINTED FACE SHIELDS">
                <a:extLst>
                  <a:ext uri="{FF2B5EF4-FFF2-40B4-BE49-F238E27FC236}">
                    <a16:creationId xmlns:a16="http://schemas.microsoft.com/office/drawing/2014/main" id="{E41005BD-B54F-992E-1973-C497EC651B89}"/>
                  </a:ext>
                </a:extLst>
              </p:cNvPr>
              <p:cNvSpPr txBox="1"/>
              <p:nvPr/>
            </p:nvSpPr>
            <p:spPr>
              <a:xfrm>
                <a:off x="4449232" y="3535164"/>
                <a:ext cx="2255675"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1600" kern="0" dirty="0">
                    <a:solidFill>
                      <a:srgbClr val="0076A3"/>
                    </a:solidFill>
                    <a:latin typeface="Arial"/>
                    <a:cs typeface="Arial"/>
                    <a:sym typeface="Arial"/>
                  </a:rPr>
                  <a:t>Items including</a:t>
                </a:r>
              </a:p>
            </p:txBody>
          </p:sp>
          <p:sp>
            <p:nvSpPr>
              <p:cNvPr id="93" name="TextBox 92">
                <a:extLst>
                  <a:ext uri="{FF2B5EF4-FFF2-40B4-BE49-F238E27FC236}">
                    <a16:creationId xmlns:a16="http://schemas.microsoft.com/office/drawing/2014/main" id="{7178E21F-30F7-5987-CC81-7F2514F565FE}"/>
                  </a:ext>
                </a:extLst>
              </p:cNvPr>
              <p:cNvSpPr txBox="1"/>
              <p:nvPr/>
            </p:nvSpPr>
            <p:spPr>
              <a:xfrm>
                <a:off x="5044445" y="3064674"/>
                <a:ext cx="1008887" cy="646331"/>
              </a:xfrm>
              <a:prstGeom prst="rect">
                <a:avLst/>
              </a:prstGeom>
              <a:noFill/>
            </p:spPr>
            <p:txBody>
              <a:bodyPr wrap="square" rtlCol="0">
                <a:spAutoFit/>
              </a:bodyPr>
              <a:lstStyle/>
              <a:p>
                <a:pPr algn="ctr" defTabSz="457200"/>
                <a:r>
                  <a:rPr lang="en-US" sz="3600" b="1" kern="0" dirty="0">
                    <a:solidFill>
                      <a:srgbClr val="0076A3"/>
                    </a:solidFill>
                    <a:latin typeface="Arial" panose="020B0604020202020204"/>
                    <a:sym typeface="Arial"/>
                  </a:rPr>
                  <a:t>302</a:t>
                </a:r>
              </a:p>
            </p:txBody>
          </p:sp>
        </p:grpSp>
      </p:grpSp>
      <p:grpSp>
        <p:nvGrpSpPr>
          <p:cNvPr id="96" name="Group 95">
            <a:extLst>
              <a:ext uri="{FF2B5EF4-FFF2-40B4-BE49-F238E27FC236}">
                <a16:creationId xmlns:a16="http://schemas.microsoft.com/office/drawing/2014/main" id="{B608E2CD-5C0D-8D25-A43E-A59E4E8553CA}"/>
              </a:ext>
            </a:extLst>
          </p:cNvPr>
          <p:cNvGrpSpPr/>
          <p:nvPr/>
        </p:nvGrpSpPr>
        <p:grpSpPr>
          <a:xfrm>
            <a:off x="2483545" y="3327785"/>
            <a:ext cx="2107467" cy="712567"/>
            <a:chOff x="4655995" y="3893920"/>
            <a:chExt cx="1211580" cy="803995"/>
          </a:xfrm>
        </p:grpSpPr>
        <p:pic>
          <p:nvPicPr>
            <p:cNvPr id="97" name="Graphic 96" descr="Fuel with solid fill">
              <a:extLst>
                <a:ext uri="{FF2B5EF4-FFF2-40B4-BE49-F238E27FC236}">
                  <a16:creationId xmlns:a16="http://schemas.microsoft.com/office/drawing/2014/main" id="{4B382321-2B06-3B04-FA3E-0B2357898980}"/>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55995" y="3893920"/>
              <a:ext cx="468062" cy="803995"/>
            </a:xfrm>
            <a:prstGeom prst="rect">
              <a:avLst/>
            </a:prstGeom>
          </p:spPr>
        </p:pic>
        <p:sp>
          <p:nvSpPr>
            <p:cNvPr id="98" name="3D-PRINTED FACE SHIELDS">
              <a:extLst>
                <a:ext uri="{FF2B5EF4-FFF2-40B4-BE49-F238E27FC236}">
                  <a16:creationId xmlns:a16="http://schemas.microsoft.com/office/drawing/2014/main" id="{8AB66C4B-C009-0261-FB39-141DFB2E727A}"/>
                </a:ext>
              </a:extLst>
            </p:cNvPr>
            <p:cNvSpPr txBox="1"/>
            <p:nvPr/>
          </p:nvSpPr>
          <p:spPr>
            <a:xfrm>
              <a:off x="4971071" y="4006427"/>
              <a:ext cx="896504" cy="5903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algn="ctr" defTabSz="457200" hangingPunct="0">
                <a:defRPr/>
              </a:pPr>
              <a:r>
                <a:rPr lang="en-US" sz="2800" kern="0" dirty="0">
                  <a:solidFill>
                    <a:srgbClr val="0076A3"/>
                  </a:solidFill>
                  <a:latin typeface="Bahnschrift SemiBold" panose="020B0502040204020203" pitchFamily="34" charset="0"/>
                  <a:sym typeface="Arial"/>
                </a:rPr>
                <a:t>$33M</a:t>
              </a:r>
              <a:endParaRPr lang="en-US" sz="5400" kern="0" dirty="0">
                <a:solidFill>
                  <a:srgbClr val="0076A3"/>
                </a:solidFill>
                <a:latin typeface="Bahnschrift Light" panose="020B0502040204020203" pitchFamily="34" charset="0"/>
                <a:sym typeface="Arial"/>
              </a:endParaRPr>
            </a:p>
          </p:txBody>
        </p:sp>
      </p:grpSp>
      <p:grpSp>
        <p:nvGrpSpPr>
          <p:cNvPr id="9" name="hurricane support" descr="$40 million dollars of total support and costs for 2021 Hurricane Relief.">
            <a:extLst>
              <a:ext uri="{FF2B5EF4-FFF2-40B4-BE49-F238E27FC236}">
                <a16:creationId xmlns:a16="http://schemas.microsoft.com/office/drawing/2014/main" id="{65DCEEF6-34C9-72C1-C132-2466CB7D4D34}"/>
              </a:ext>
            </a:extLst>
          </p:cNvPr>
          <p:cNvGrpSpPr/>
          <p:nvPr/>
        </p:nvGrpSpPr>
        <p:grpSpPr>
          <a:xfrm>
            <a:off x="4612677" y="1757072"/>
            <a:ext cx="4385575" cy="1323281"/>
            <a:chOff x="4489457" y="1808225"/>
            <a:chExt cx="4385575" cy="1637428"/>
          </a:xfrm>
        </p:grpSpPr>
        <p:sp>
          <p:nvSpPr>
            <p:cNvPr id="10" name="3D-PRINTED FACE SHIELDS">
              <a:extLst>
                <a:ext uri="{FF2B5EF4-FFF2-40B4-BE49-F238E27FC236}">
                  <a16:creationId xmlns:a16="http://schemas.microsoft.com/office/drawing/2014/main" id="{4CD1D6C0-F37F-6A82-099E-A2A62F29CEE3}"/>
                </a:ext>
                <a:ext uri="{C183D7F6-B498-43B3-948B-1728B52AA6E4}">
                  <adec:decorative xmlns:adec="http://schemas.microsoft.com/office/drawing/2017/decorative" val="1"/>
                </a:ext>
              </a:extLst>
            </p:cNvPr>
            <p:cNvSpPr txBox="1"/>
            <p:nvPr/>
          </p:nvSpPr>
          <p:spPr>
            <a:xfrm>
              <a:off x="4489457" y="1808225"/>
              <a:ext cx="2699507" cy="9521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US" sz="4400" kern="0" dirty="0">
                  <a:solidFill>
                    <a:schemeClr val="tx2"/>
                  </a:solidFill>
                  <a:latin typeface="Bahnschrift SemiBold" panose="020B0502040204020203" pitchFamily="34" charset="0"/>
                  <a:sym typeface="Arial"/>
                </a:rPr>
                <a:t>$14.17M</a:t>
              </a:r>
              <a:endParaRPr kumimoji="0" sz="1400" b="1" i="0" u="none" strike="noStrike" kern="0" cap="none" spc="0" normalizeH="0" baseline="0" noProof="0" dirty="0">
                <a:ln>
                  <a:noFill/>
                </a:ln>
                <a:solidFill>
                  <a:schemeClr val="tx2"/>
                </a:solidFill>
                <a:effectLst/>
                <a:uLnTx/>
                <a:uFillTx/>
                <a:latin typeface="Bahnschrift Light" panose="020B0502040204020203" pitchFamily="34" charset="0"/>
                <a:ea typeface="+mn-ea"/>
                <a:cs typeface="+mn-cs"/>
                <a:sym typeface="Arial"/>
              </a:endParaRPr>
            </a:p>
          </p:txBody>
        </p:sp>
        <p:sp>
          <p:nvSpPr>
            <p:cNvPr id="11" name="3D-PRINTED FACE SHIELDS">
              <a:extLst>
                <a:ext uri="{FF2B5EF4-FFF2-40B4-BE49-F238E27FC236}">
                  <a16:creationId xmlns:a16="http://schemas.microsoft.com/office/drawing/2014/main" id="{F321DD96-33DC-B6D0-B1CC-89FAA7A9E3B0}"/>
                </a:ext>
                <a:ext uri="{C183D7F6-B498-43B3-948B-1728B52AA6E4}">
                  <adec:decorative xmlns:adec="http://schemas.microsoft.com/office/drawing/2017/decorative" val="1"/>
                </a:ext>
              </a:extLst>
            </p:cNvPr>
            <p:cNvSpPr txBox="1"/>
            <p:nvPr/>
          </p:nvSpPr>
          <p:spPr>
            <a:xfrm>
              <a:off x="4878207" y="2670313"/>
              <a:ext cx="223781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algn="ctr" defTabSz="457200" rtl="0" eaLnBrk="1" fontAlgn="auto" latinLnBrk="0" hangingPunct="0">
                <a:lnSpc>
                  <a:spcPct val="100000"/>
                </a:lnSpc>
                <a:spcBef>
                  <a:spcPts val="0"/>
                </a:spcBef>
                <a:spcAft>
                  <a:spcPts val="0"/>
                </a:spcAft>
                <a:buClrTx/>
                <a:buSzTx/>
                <a:tabLst/>
                <a:defRPr/>
              </a:pPr>
              <a:r>
                <a:rPr kumimoji="0" lang="en-US" sz="1600" i="0" u="none" strike="noStrike" kern="0" cap="none" spc="0" normalizeH="0" baseline="0" noProof="0" dirty="0">
                  <a:ln>
                    <a:noFill/>
                  </a:ln>
                  <a:solidFill>
                    <a:schemeClr val="tx2"/>
                  </a:solidFill>
                  <a:effectLst/>
                  <a:uLnTx/>
                  <a:uFillTx/>
                  <a:latin typeface="Arial"/>
                  <a:ea typeface="+mn-ea"/>
                  <a:cs typeface="Arial"/>
                  <a:sym typeface="Arial"/>
                </a:rPr>
                <a:t>Total Support &amp; Costs</a:t>
              </a:r>
            </a:p>
          </p:txBody>
        </p:sp>
        <p:sp>
          <p:nvSpPr>
            <p:cNvPr id="12" name="Freeform: Shape 11">
              <a:extLst>
                <a:ext uri="{FF2B5EF4-FFF2-40B4-BE49-F238E27FC236}">
                  <a16:creationId xmlns:a16="http://schemas.microsoft.com/office/drawing/2014/main" id="{86CB7FEB-3224-ECA1-7376-17E54F4D9F3E}"/>
                </a:ext>
                <a:ext uri="{C183D7F6-B498-43B3-948B-1728B52AA6E4}">
                  <adec:decorative xmlns:adec="http://schemas.microsoft.com/office/drawing/2017/decorative" val="1"/>
                </a:ext>
              </a:extLst>
            </p:cNvPr>
            <p:cNvSpPr/>
            <p:nvPr/>
          </p:nvSpPr>
          <p:spPr>
            <a:xfrm>
              <a:off x="7592016" y="2049025"/>
              <a:ext cx="1283016" cy="1396628"/>
            </a:xfrm>
            <a:custGeom>
              <a:avLst/>
              <a:gdLst>
                <a:gd name="connsiteX0" fmla="*/ 2156213 w 4355545"/>
                <a:gd name="connsiteY0" fmla="*/ 1449506 h 4233936"/>
                <a:gd name="connsiteX1" fmla="*/ 1429842 w 4355545"/>
                <a:gd name="connsiteY1" fmla="*/ 2175877 h 4233936"/>
                <a:gd name="connsiteX2" fmla="*/ 2156213 w 4355545"/>
                <a:gd name="connsiteY2" fmla="*/ 2902248 h 4233936"/>
                <a:gd name="connsiteX3" fmla="*/ 2882584 w 4355545"/>
                <a:gd name="connsiteY3" fmla="*/ 2175877 h 4233936"/>
                <a:gd name="connsiteX4" fmla="*/ 2156213 w 4355545"/>
                <a:gd name="connsiteY4" fmla="*/ 1449506 h 4233936"/>
                <a:gd name="connsiteX5" fmla="*/ 3569582 w 4355545"/>
                <a:gd name="connsiteY5" fmla="*/ 726 h 4233936"/>
                <a:gd name="connsiteX6" fmla="*/ 4355545 w 4355545"/>
                <a:gd name="connsiteY6" fmla="*/ 190478 h 4233936"/>
                <a:gd name="connsiteX7" fmla="*/ 3751864 w 4355545"/>
                <a:gd name="connsiteY7" fmla="*/ 323643 h 4233936"/>
                <a:gd name="connsiteX8" fmla="*/ 3192571 w 4355545"/>
                <a:gd name="connsiteY8" fmla="*/ 518952 h 4233936"/>
                <a:gd name="connsiteX9" fmla="*/ 2974835 w 4355545"/>
                <a:gd name="connsiteY9" fmla="*/ 684431 h 4233936"/>
                <a:gd name="connsiteX10" fmla="*/ 3073654 w 4355545"/>
                <a:gd name="connsiteY10" fmla="*/ 744465 h 4233936"/>
                <a:gd name="connsiteX11" fmla="*/ 3811783 w 4355545"/>
                <a:gd name="connsiteY11" fmla="*/ 2132719 h 4233936"/>
                <a:gd name="connsiteX12" fmla="*/ 3525860 w 4355545"/>
                <a:gd name="connsiteY12" fmla="*/ 3068767 h 4233936"/>
                <a:gd name="connsiteX13" fmla="*/ 3470944 w 4355545"/>
                <a:gd name="connsiteY13" fmla="*/ 3142205 h 4233936"/>
                <a:gd name="connsiteX14" fmla="*/ 3482580 w 4355545"/>
                <a:gd name="connsiteY14" fmla="*/ 3139951 h 4233936"/>
                <a:gd name="connsiteX15" fmla="*/ 2785479 w 4355545"/>
                <a:gd name="connsiteY15" fmla="*/ 3773827 h 4233936"/>
                <a:gd name="connsiteX16" fmla="*/ 1769785 w 4355545"/>
                <a:gd name="connsiteY16" fmla="*/ 4134307 h 4233936"/>
                <a:gd name="connsiteX17" fmla="*/ 905522 w 4355545"/>
                <a:gd name="connsiteY17" fmla="*/ 4229888 h 4233936"/>
                <a:gd name="connsiteX18" fmla="*/ 0 w 4355545"/>
                <a:gd name="connsiteY18" fmla="*/ 4043457 h 4233936"/>
                <a:gd name="connsiteX19" fmla="*/ 603681 w 4355545"/>
                <a:gd name="connsiteY19" fmla="*/ 3910292 h 4233936"/>
                <a:gd name="connsiteX20" fmla="*/ 1162974 w 4355545"/>
                <a:gd name="connsiteY20" fmla="*/ 3714983 h 4233936"/>
                <a:gd name="connsiteX21" fmla="*/ 1321986 w 4355545"/>
                <a:gd name="connsiteY21" fmla="*/ 3594135 h 4233936"/>
                <a:gd name="connsiteX22" fmla="*/ 1201558 w 4355545"/>
                <a:gd name="connsiteY22" fmla="*/ 3520973 h 4233936"/>
                <a:gd name="connsiteX23" fmla="*/ 463429 w 4355545"/>
                <a:gd name="connsiteY23" fmla="*/ 2132719 h 4233936"/>
                <a:gd name="connsiteX24" fmla="*/ 845730 w 4355545"/>
                <a:gd name="connsiteY24" fmla="*/ 1067787 h 4233936"/>
                <a:gd name="connsiteX25" fmla="*/ 867751 w 4355545"/>
                <a:gd name="connsiteY25" fmla="*/ 1043558 h 4233936"/>
                <a:gd name="connsiteX26" fmla="*/ 896497 w 4355545"/>
                <a:gd name="connsiteY26" fmla="*/ 979929 h 4233936"/>
                <a:gd name="connsiteX27" fmla="*/ 1570066 w 4355545"/>
                <a:gd name="connsiteY27" fmla="*/ 460108 h 4233936"/>
                <a:gd name="connsiteX28" fmla="*/ 2585760 w 4355545"/>
                <a:gd name="connsiteY28" fmla="*/ 99628 h 4233936"/>
                <a:gd name="connsiteX29" fmla="*/ 3450023 w 4355545"/>
                <a:gd name="connsiteY29" fmla="*/ 4047 h 4233936"/>
                <a:gd name="connsiteX30" fmla="*/ 3569582 w 4355545"/>
                <a:gd name="connsiteY30" fmla="*/ 726 h 423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55545" h="4233936">
                  <a:moveTo>
                    <a:pt x="2156213" y="1449506"/>
                  </a:moveTo>
                  <a:cubicBezTo>
                    <a:pt x="1755049" y="1449506"/>
                    <a:pt x="1429842" y="1774713"/>
                    <a:pt x="1429842" y="2175877"/>
                  </a:cubicBezTo>
                  <a:cubicBezTo>
                    <a:pt x="1429842" y="2577041"/>
                    <a:pt x="1755049" y="2902248"/>
                    <a:pt x="2156213" y="2902248"/>
                  </a:cubicBezTo>
                  <a:cubicBezTo>
                    <a:pt x="2557377" y="2902248"/>
                    <a:pt x="2882584" y="2577041"/>
                    <a:pt x="2882584" y="2175877"/>
                  </a:cubicBezTo>
                  <a:cubicBezTo>
                    <a:pt x="2882584" y="1774713"/>
                    <a:pt x="2557377" y="1449506"/>
                    <a:pt x="2156213" y="1449506"/>
                  </a:cubicBezTo>
                  <a:close/>
                  <a:moveTo>
                    <a:pt x="3569582" y="726"/>
                  </a:moveTo>
                  <a:cubicBezTo>
                    <a:pt x="3871817" y="11697"/>
                    <a:pt x="4311527" y="143870"/>
                    <a:pt x="4355545" y="190478"/>
                  </a:cubicBezTo>
                  <a:lnTo>
                    <a:pt x="3751864" y="323643"/>
                  </a:lnTo>
                  <a:cubicBezTo>
                    <a:pt x="3558035" y="378389"/>
                    <a:pt x="3266552" y="462727"/>
                    <a:pt x="3192571" y="518952"/>
                  </a:cubicBezTo>
                  <a:lnTo>
                    <a:pt x="2974835" y="684431"/>
                  </a:lnTo>
                  <a:lnTo>
                    <a:pt x="3073654" y="744465"/>
                  </a:lnTo>
                  <a:cubicBezTo>
                    <a:pt x="3518988" y="1045327"/>
                    <a:pt x="3811783" y="1554830"/>
                    <a:pt x="3811783" y="2132719"/>
                  </a:cubicBezTo>
                  <a:cubicBezTo>
                    <a:pt x="3811783" y="2479453"/>
                    <a:pt x="3706377" y="2801567"/>
                    <a:pt x="3525860" y="3068767"/>
                  </a:cubicBezTo>
                  <a:lnTo>
                    <a:pt x="3470944" y="3142205"/>
                  </a:lnTo>
                  <a:lnTo>
                    <a:pt x="3482580" y="3139951"/>
                  </a:lnTo>
                  <a:cubicBezTo>
                    <a:pt x="3391938" y="3417858"/>
                    <a:pt x="3070945" y="3608101"/>
                    <a:pt x="2785479" y="3773827"/>
                  </a:cubicBezTo>
                  <a:cubicBezTo>
                    <a:pt x="2500013" y="3939553"/>
                    <a:pt x="2222535" y="4049895"/>
                    <a:pt x="1769785" y="4134307"/>
                  </a:cubicBezTo>
                  <a:cubicBezTo>
                    <a:pt x="1317035" y="4218719"/>
                    <a:pt x="1193610" y="4198028"/>
                    <a:pt x="905522" y="4229888"/>
                  </a:cubicBezTo>
                  <a:cubicBezTo>
                    <a:pt x="617434" y="4261748"/>
                    <a:pt x="50307" y="4096723"/>
                    <a:pt x="0" y="4043457"/>
                  </a:cubicBezTo>
                  <a:lnTo>
                    <a:pt x="603681" y="3910292"/>
                  </a:lnTo>
                  <a:cubicBezTo>
                    <a:pt x="797510" y="3855546"/>
                    <a:pt x="1088993" y="3771208"/>
                    <a:pt x="1162974" y="3714983"/>
                  </a:cubicBezTo>
                  <a:lnTo>
                    <a:pt x="1321986" y="3594135"/>
                  </a:lnTo>
                  <a:lnTo>
                    <a:pt x="1201558" y="3520973"/>
                  </a:lnTo>
                  <a:cubicBezTo>
                    <a:pt x="756224" y="3220111"/>
                    <a:pt x="463429" y="2710608"/>
                    <a:pt x="463429" y="2132719"/>
                  </a:cubicBezTo>
                  <a:cubicBezTo>
                    <a:pt x="463429" y="1728197"/>
                    <a:pt x="606899" y="1357184"/>
                    <a:pt x="845730" y="1067787"/>
                  </a:cubicBezTo>
                  <a:lnTo>
                    <a:pt x="867751" y="1043558"/>
                  </a:lnTo>
                  <a:lnTo>
                    <a:pt x="896497" y="979929"/>
                  </a:lnTo>
                  <a:cubicBezTo>
                    <a:pt x="1026044" y="757394"/>
                    <a:pt x="1317146" y="603026"/>
                    <a:pt x="1570066" y="460108"/>
                  </a:cubicBezTo>
                  <a:cubicBezTo>
                    <a:pt x="1859118" y="296773"/>
                    <a:pt x="2133010" y="184040"/>
                    <a:pt x="2585760" y="99628"/>
                  </a:cubicBezTo>
                  <a:cubicBezTo>
                    <a:pt x="3038510" y="15216"/>
                    <a:pt x="3161935" y="35907"/>
                    <a:pt x="3450023" y="4047"/>
                  </a:cubicBezTo>
                  <a:cubicBezTo>
                    <a:pt x="3486034" y="65"/>
                    <a:pt x="3526405" y="-842"/>
                    <a:pt x="3569582" y="726"/>
                  </a:cubicBezTo>
                  <a:close/>
                </a:path>
              </a:pathLst>
            </a:cu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p>
          </p:txBody>
        </p:sp>
      </p:grpSp>
      <p:grpSp>
        <p:nvGrpSpPr>
          <p:cNvPr id="13" name="Hurricane Meals" descr="809 thousand meals costing $5.5 million dollars.">
            <a:extLst>
              <a:ext uri="{FF2B5EF4-FFF2-40B4-BE49-F238E27FC236}">
                <a16:creationId xmlns:a16="http://schemas.microsoft.com/office/drawing/2014/main" id="{30A17007-0296-5A13-D2F4-ED6B38D02B91}"/>
              </a:ext>
            </a:extLst>
          </p:cNvPr>
          <p:cNvGrpSpPr/>
          <p:nvPr/>
        </p:nvGrpSpPr>
        <p:grpSpPr>
          <a:xfrm>
            <a:off x="7103802" y="3589398"/>
            <a:ext cx="1753059" cy="1076162"/>
            <a:chOff x="4518489" y="5044154"/>
            <a:chExt cx="1972704" cy="1093638"/>
          </a:xfrm>
        </p:grpSpPr>
        <p:pic>
          <p:nvPicPr>
            <p:cNvPr id="14" name="Graphic 13">
              <a:extLst>
                <a:ext uri="{FF2B5EF4-FFF2-40B4-BE49-F238E27FC236}">
                  <a16:creationId xmlns:a16="http://schemas.microsoft.com/office/drawing/2014/main" id="{0AD5C018-A608-6951-403D-9715D1852554}"/>
                </a:ext>
                <a:ext uri="{C183D7F6-B498-43B3-948B-1728B52AA6E4}">
                  <adec:decorative xmlns:adec="http://schemas.microsoft.com/office/drawing/2017/decorative" val="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58301" y="5099797"/>
              <a:ext cx="965538" cy="1037995"/>
            </a:xfrm>
            <a:prstGeom prst="rect">
              <a:avLst/>
            </a:prstGeom>
          </p:spPr>
        </p:pic>
        <p:sp>
          <p:nvSpPr>
            <p:cNvPr id="16" name="3D-PRINTED FACE SHIELDS">
              <a:extLst>
                <a:ext uri="{FF2B5EF4-FFF2-40B4-BE49-F238E27FC236}">
                  <a16:creationId xmlns:a16="http://schemas.microsoft.com/office/drawing/2014/main" id="{52B4BB78-512C-4D49-F979-5B788BC52FF2}"/>
                </a:ext>
                <a:ext uri="{C183D7F6-B498-43B3-948B-1728B52AA6E4}">
                  <adec:decorative xmlns:adec="http://schemas.microsoft.com/office/drawing/2017/decorative" val="1"/>
                </a:ext>
              </a:extLst>
            </p:cNvPr>
            <p:cNvSpPr txBox="1"/>
            <p:nvPr/>
          </p:nvSpPr>
          <p:spPr>
            <a:xfrm>
              <a:off x="5343241" y="5044154"/>
              <a:ext cx="1147952" cy="469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lang="en-US" sz="2400" kern="0" dirty="0">
                  <a:solidFill>
                    <a:schemeClr val="tx2"/>
                  </a:solidFill>
                  <a:latin typeface="Bahnschrift SemiBold" panose="020B0502040204020203" pitchFamily="34" charset="0"/>
                  <a:sym typeface="Arial"/>
                </a:rPr>
                <a:t>67,200</a:t>
              </a:r>
              <a:r>
                <a:rPr lang="en-US" sz="2000" kern="0" dirty="0">
                  <a:solidFill>
                    <a:schemeClr val="tx2"/>
                  </a:solidFill>
                  <a:latin typeface="Bahnschrift SemiBold" panose="020B0502040204020203" pitchFamily="34" charset="0"/>
                  <a:sym typeface="Arial"/>
                </a:rPr>
                <a:t> </a:t>
              </a:r>
              <a:endParaRPr kumimoji="0" sz="800" b="1" i="0" u="none" strike="noStrike" kern="0" cap="none" spc="0" normalizeH="0" baseline="0" noProof="0" dirty="0">
                <a:ln>
                  <a:noFill/>
                </a:ln>
                <a:solidFill>
                  <a:schemeClr val="tx2"/>
                </a:solidFill>
                <a:effectLst/>
                <a:uLnTx/>
                <a:uFillTx/>
                <a:latin typeface="Bahnschrift Light" panose="020B0502040204020203" pitchFamily="34" charset="0"/>
                <a:ea typeface="+mn-ea"/>
                <a:cs typeface="+mn-cs"/>
                <a:sym typeface="Arial"/>
              </a:endParaRPr>
            </a:p>
          </p:txBody>
        </p:sp>
        <p:sp>
          <p:nvSpPr>
            <p:cNvPr id="17" name="3D-PRINTED FACE SHIELDS">
              <a:extLst>
                <a:ext uri="{FF2B5EF4-FFF2-40B4-BE49-F238E27FC236}">
                  <a16:creationId xmlns:a16="http://schemas.microsoft.com/office/drawing/2014/main" id="{5BC4F73A-8EF1-4680-E0B4-DEAB0E21C13D}"/>
                </a:ext>
                <a:ext uri="{C183D7F6-B498-43B3-948B-1728B52AA6E4}">
                  <adec:decorative xmlns:adec="http://schemas.microsoft.com/office/drawing/2017/decorative" val="1"/>
                </a:ext>
              </a:extLst>
            </p:cNvPr>
            <p:cNvSpPr txBox="1"/>
            <p:nvPr/>
          </p:nvSpPr>
          <p:spPr>
            <a:xfrm>
              <a:off x="4518489" y="5558491"/>
              <a:ext cx="1679291" cy="281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algn="r" defTabSz="457200" rtl="0" eaLnBrk="1" fontAlgn="auto" latinLnBrk="0" hangingPunct="0">
                <a:lnSpc>
                  <a:spcPct val="100000"/>
                </a:lnSpc>
                <a:spcBef>
                  <a:spcPts val="0"/>
                </a:spcBef>
                <a:spcAft>
                  <a:spcPts val="0"/>
                </a:spcAft>
                <a:buClrTx/>
                <a:buSzTx/>
                <a:tabLst/>
                <a:defRPr/>
              </a:pPr>
              <a:r>
                <a:rPr kumimoji="0" lang="en-US" sz="1200" i="0" u="none" strike="noStrike" kern="0" cap="none" spc="0" normalizeH="0" baseline="0" noProof="0">
                  <a:ln>
                    <a:noFill/>
                  </a:ln>
                  <a:solidFill>
                    <a:schemeClr val="tx2"/>
                  </a:solidFill>
                  <a:effectLst/>
                  <a:uLnTx/>
                  <a:uFillTx/>
                  <a:latin typeface="Arial"/>
                  <a:ea typeface="+mn-ea"/>
                  <a:cs typeface="Arial"/>
                  <a:sym typeface="Arial"/>
                </a:rPr>
                <a:t>Meals</a:t>
              </a:r>
            </a:p>
          </p:txBody>
        </p:sp>
        <p:sp>
          <p:nvSpPr>
            <p:cNvPr id="18" name="3D-PRINTED FACE SHIELDS">
              <a:extLst>
                <a:ext uri="{FF2B5EF4-FFF2-40B4-BE49-F238E27FC236}">
                  <a16:creationId xmlns:a16="http://schemas.microsoft.com/office/drawing/2014/main" id="{F09B052C-5B41-2456-52CE-56B2F02E1F8F}"/>
                </a:ext>
                <a:ext uri="{C183D7F6-B498-43B3-948B-1728B52AA6E4}">
                  <adec:decorative xmlns:adec="http://schemas.microsoft.com/office/drawing/2017/decorative" val="1"/>
                </a:ext>
              </a:extLst>
            </p:cNvPr>
            <p:cNvSpPr txBox="1"/>
            <p:nvPr/>
          </p:nvSpPr>
          <p:spPr>
            <a:xfrm>
              <a:off x="5515905" y="5824512"/>
              <a:ext cx="708305" cy="265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100" i="1" u="none" strike="noStrike" kern="0" cap="none" spc="0" normalizeH="0" baseline="0" noProof="0" dirty="0">
                  <a:ln>
                    <a:noFill/>
                  </a:ln>
                  <a:solidFill>
                    <a:schemeClr val="tx2"/>
                  </a:solidFill>
                  <a:effectLst/>
                  <a:uLnTx/>
                  <a:uFillTx/>
                  <a:latin typeface="Arial"/>
                  <a:ea typeface="+mn-ea"/>
                  <a:cs typeface="Arial"/>
                  <a:sym typeface="Arial"/>
                </a:rPr>
                <a:t>$</a:t>
              </a:r>
              <a:r>
                <a:rPr lang="en-US" sz="1100" i="1" kern="0" dirty="0">
                  <a:solidFill>
                    <a:schemeClr val="tx2"/>
                  </a:solidFill>
                  <a:latin typeface="Arial"/>
                  <a:cs typeface="Arial"/>
                  <a:sym typeface="Arial"/>
                </a:rPr>
                <a:t>632</a:t>
              </a:r>
              <a:r>
                <a:rPr kumimoji="0" lang="en-US" sz="1100" i="1" u="none" strike="noStrike" kern="0" cap="none" spc="0" normalizeH="0" baseline="0" noProof="0" dirty="0">
                  <a:ln>
                    <a:noFill/>
                  </a:ln>
                  <a:solidFill>
                    <a:schemeClr val="tx2"/>
                  </a:solidFill>
                  <a:effectLst/>
                  <a:uLnTx/>
                  <a:uFillTx/>
                  <a:latin typeface="Arial"/>
                  <a:ea typeface="+mn-ea"/>
                  <a:cs typeface="Arial"/>
                  <a:sym typeface="Arial"/>
                </a:rPr>
                <a:t>.8</a:t>
              </a:r>
              <a:r>
                <a:rPr lang="en-US" sz="1100" i="1" kern="0" dirty="0">
                  <a:solidFill>
                    <a:schemeClr val="tx2"/>
                  </a:solidFill>
                  <a:latin typeface="Arial"/>
                  <a:cs typeface="Arial"/>
                  <a:sym typeface="Arial"/>
                </a:rPr>
                <a:t>K</a:t>
              </a:r>
              <a:r>
                <a:rPr kumimoji="0" lang="en-US" sz="1100" i="1" u="none" strike="noStrike" kern="0" cap="none" spc="0" normalizeH="0" baseline="0" noProof="0" dirty="0">
                  <a:ln>
                    <a:noFill/>
                  </a:ln>
                  <a:solidFill>
                    <a:schemeClr val="tx2"/>
                  </a:solidFill>
                  <a:effectLst/>
                  <a:uLnTx/>
                  <a:uFillTx/>
                  <a:latin typeface="Arial"/>
                  <a:ea typeface="+mn-ea"/>
                  <a:cs typeface="Arial"/>
                  <a:sym typeface="Arial"/>
                </a:rPr>
                <a:t> </a:t>
              </a:r>
            </a:p>
          </p:txBody>
        </p:sp>
      </p:grpSp>
      <p:sp>
        <p:nvSpPr>
          <p:cNvPr id="19" name="TextBox 18">
            <a:extLst>
              <a:ext uri="{FF2B5EF4-FFF2-40B4-BE49-F238E27FC236}">
                <a16:creationId xmlns:a16="http://schemas.microsoft.com/office/drawing/2014/main" id="{460FDB4D-C5C8-21BE-CCE9-D06D693A821E}"/>
              </a:ext>
            </a:extLst>
          </p:cNvPr>
          <p:cNvSpPr txBox="1"/>
          <p:nvPr/>
        </p:nvSpPr>
        <p:spPr>
          <a:xfrm>
            <a:off x="5393152" y="5560743"/>
            <a:ext cx="4603896" cy="738664"/>
          </a:xfrm>
          <a:prstGeom prst="rect">
            <a:avLst/>
          </a:prstGeom>
          <a:noFill/>
        </p:spPr>
        <p:txBody>
          <a:bodyPr wrap="square">
            <a:spAutoFit/>
          </a:bodyPr>
          <a:lstStyle/>
          <a:p>
            <a:pPr marR="0" lvl="0" defTabSz="457200" rtl="0" eaLnBrk="1" fontAlgn="auto" latinLnBrk="0" hangingPunct="0">
              <a:lnSpc>
                <a:spcPct val="100000"/>
              </a:lnSpc>
              <a:spcBef>
                <a:spcPts val="0"/>
              </a:spcBef>
              <a:spcAft>
                <a:spcPts val="0"/>
              </a:spcAft>
              <a:buClrTx/>
              <a:buSzTx/>
              <a:tabLst/>
              <a:defRPr/>
            </a:pPr>
            <a:r>
              <a:rPr kumimoji="0" lang="en-US" sz="1400" b="1" i="0" u="none" strike="noStrike" kern="0" cap="none" spc="0" normalizeH="0" baseline="0" noProof="0" dirty="0">
                <a:ln>
                  <a:noFill/>
                </a:ln>
                <a:solidFill>
                  <a:schemeClr val="tx2"/>
                </a:solidFill>
                <a:effectLst/>
                <a:uLnTx/>
                <a:uFillTx/>
                <a:latin typeface="Arial"/>
                <a:ea typeface="+mn-ea"/>
                <a:cs typeface="Arial"/>
                <a:sym typeface="Arial"/>
              </a:rPr>
              <a:t>Multiple Training Exercises</a:t>
            </a:r>
            <a:r>
              <a:rPr lang="en-US" sz="1400" b="1" kern="0" dirty="0">
                <a:solidFill>
                  <a:schemeClr val="tx2"/>
                </a:solidFill>
                <a:latin typeface="Arial"/>
                <a:cs typeface="Arial"/>
                <a:sym typeface="Arial"/>
              </a:rPr>
              <a:t>:</a:t>
            </a:r>
            <a:r>
              <a:rPr kumimoji="0" lang="en-US" sz="1400" b="1" i="0" u="none" strike="noStrike" kern="0" cap="none" spc="0" normalizeH="0" baseline="0" noProof="0" dirty="0">
                <a:ln>
                  <a:noFill/>
                </a:ln>
                <a:solidFill>
                  <a:schemeClr val="tx2"/>
                </a:solidFill>
                <a:effectLst/>
                <a:uLnTx/>
                <a:uFillTx/>
                <a:latin typeface="Arial"/>
                <a:ea typeface="+mn-ea"/>
                <a:cs typeface="Arial"/>
                <a:sym typeface="Arial"/>
              </a:rPr>
              <a:t> </a:t>
            </a:r>
          </a:p>
          <a:p>
            <a:pPr marR="0" lvl="0" defTabSz="457200" rtl="0" eaLnBrk="1" fontAlgn="auto" latinLnBrk="0" hangingPunct="0">
              <a:lnSpc>
                <a:spcPct val="100000"/>
              </a:lnSpc>
              <a:spcBef>
                <a:spcPts val="0"/>
              </a:spcBef>
              <a:spcAft>
                <a:spcPts val="0"/>
              </a:spcAft>
              <a:buClrTx/>
              <a:buSzTx/>
              <a:tabLst/>
              <a:defRPr/>
            </a:pPr>
            <a:r>
              <a:rPr lang="en-US" sz="1400" b="1" kern="0" dirty="0">
                <a:solidFill>
                  <a:schemeClr val="tx2"/>
                </a:solidFill>
                <a:latin typeface="Arial"/>
                <a:cs typeface="Arial"/>
                <a:sym typeface="Arial"/>
              </a:rPr>
              <a:t>Fuel Drills in Puerto Rico and Utah</a:t>
            </a:r>
          </a:p>
          <a:p>
            <a:pPr marR="0" lvl="0" defTabSz="457200" rtl="0" eaLnBrk="1" fontAlgn="auto" latinLnBrk="0" hangingPunct="0">
              <a:lnSpc>
                <a:spcPct val="100000"/>
              </a:lnSpc>
              <a:spcBef>
                <a:spcPts val="0"/>
              </a:spcBef>
              <a:spcAft>
                <a:spcPts val="0"/>
              </a:spcAft>
              <a:buClrTx/>
              <a:buSzTx/>
              <a:tabLst/>
              <a:defRPr/>
            </a:pPr>
            <a:r>
              <a:rPr lang="en-US" sz="1400" b="1" kern="0" dirty="0">
                <a:solidFill>
                  <a:schemeClr val="tx2"/>
                </a:solidFill>
                <a:latin typeface="Arial"/>
                <a:cs typeface="Arial"/>
                <a:sym typeface="Arial"/>
              </a:rPr>
              <a:t>DDXX Support for Eagle Rising 2.5</a:t>
            </a:r>
            <a:endParaRPr kumimoji="0" lang="en-US" sz="1400" b="1" i="0" u="none" strike="noStrike" kern="0" cap="none" spc="0" normalizeH="0" baseline="0" noProof="0" dirty="0">
              <a:ln>
                <a:noFill/>
              </a:ln>
              <a:solidFill>
                <a:schemeClr val="tx2"/>
              </a:solidFill>
              <a:effectLst/>
              <a:uLnTx/>
              <a:uFillTx/>
              <a:latin typeface="Arial"/>
              <a:ea typeface="+mn-ea"/>
              <a:cs typeface="Arial"/>
              <a:sym typeface="Arial"/>
            </a:endParaRPr>
          </a:p>
        </p:txBody>
      </p:sp>
      <p:grpSp>
        <p:nvGrpSpPr>
          <p:cNvPr id="21" name="Civilians" descr="49 deployed civilians">
            <a:extLst>
              <a:ext uri="{FF2B5EF4-FFF2-40B4-BE49-F238E27FC236}">
                <a16:creationId xmlns:a16="http://schemas.microsoft.com/office/drawing/2014/main" id="{A17EE0F2-0633-5F47-DECC-10831966BB28}"/>
              </a:ext>
            </a:extLst>
          </p:cNvPr>
          <p:cNvGrpSpPr/>
          <p:nvPr/>
        </p:nvGrpSpPr>
        <p:grpSpPr>
          <a:xfrm>
            <a:off x="4780707" y="4243537"/>
            <a:ext cx="1700704" cy="1239942"/>
            <a:chOff x="6705831" y="5063004"/>
            <a:chExt cx="2093538" cy="1310039"/>
          </a:xfrm>
        </p:grpSpPr>
        <p:pic>
          <p:nvPicPr>
            <p:cNvPr id="22" name="Graphic 21">
              <a:extLst>
                <a:ext uri="{FF2B5EF4-FFF2-40B4-BE49-F238E27FC236}">
                  <a16:creationId xmlns:a16="http://schemas.microsoft.com/office/drawing/2014/main" id="{FF4B95A3-D580-08F4-0157-F54E7D670947}"/>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05831" y="5373780"/>
              <a:ext cx="999263" cy="999263"/>
            </a:xfrm>
            <a:prstGeom prst="rect">
              <a:avLst/>
            </a:prstGeom>
          </p:spPr>
        </p:pic>
        <p:sp>
          <p:nvSpPr>
            <p:cNvPr id="23" name="3D-PRINTED FACE SHIELDS">
              <a:extLst>
                <a:ext uri="{FF2B5EF4-FFF2-40B4-BE49-F238E27FC236}">
                  <a16:creationId xmlns:a16="http://schemas.microsoft.com/office/drawing/2014/main" id="{A37266F3-BAD5-8C11-5F54-C0D2C564FD62}"/>
                </a:ext>
                <a:ext uri="{C183D7F6-B498-43B3-948B-1728B52AA6E4}">
                  <adec:decorative xmlns:adec="http://schemas.microsoft.com/office/drawing/2017/decorative" val="1"/>
                </a:ext>
              </a:extLst>
            </p:cNvPr>
            <p:cNvSpPr txBox="1"/>
            <p:nvPr/>
          </p:nvSpPr>
          <p:spPr>
            <a:xfrm>
              <a:off x="7939690" y="5063004"/>
              <a:ext cx="817338" cy="4877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L="0" marR="0" lvl="0" indent="0" defTabSz="457200" rtl="0" eaLnBrk="1" fontAlgn="auto" latinLnBrk="0" hangingPunct="0">
                <a:lnSpc>
                  <a:spcPct val="100000"/>
                </a:lnSpc>
                <a:spcBef>
                  <a:spcPts val="0"/>
                </a:spcBef>
                <a:spcAft>
                  <a:spcPts val="0"/>
                </a:spcAft>
                <a:buClrTx/>
                <a:buSzTx/>
                <a:buFontTx/>
                <a:buNone/>
                <a:tabLst/>
                <a:defRPr/>
              </a:pPr>
              <a:r>
                <a:rPr lang="en-US" sz="2400" kern="0" dirty="0">
                  <a:solidFill>
                    <a:schemeClr val="tx2"/>
                  </a:solidFill>
                  <a:latin typeface="Bahnschrift SemiBold" panose="020B0502040204020203" pitchFamily="34" charset="0"/>
                  <a:sym typeface="Arial"/>
                </a:rPr>
                <a:t>27</a:t>
              </a:r>
              <a:endParaRPr kumimoji="0" sz="900" b="1" i="0" u="none" strike="noStrike" kern="0" cap="none" spc="0" normalizeH="0" baseline="0" noProof="0" dirty="0">
                <a:ln>
                  <a:noFill/>
                </a:ln>
                <a:solidFill>
                  <a:schemeClr val="tx2"/>
                </a:solidFill>
                <a:effectLst/>
                <a:uLnTx/>
                <a:uFillTx/>
                <a:latin typeface="Bahnschrift Light" panose="020B0502040204020203" pitchFamily="34" charset="0"/>
                <a:ea typeface="+mn-ea"/>
                <a:cs typeface="+mn-cs"/>
                <a:sym typeface="Arial"/>
              </a:endParaRPr>
            </a:p>
          </p:txBody>
        </p:sp>
        <p:sp>
          <p:nvSpPr>
            <p:cNvPr id="24" name="3D-PRINTED FACE SHIELDS">
              <a:extLst>
                <a:ext uri="{FF2B5EF4-FFF2-40B4-BE49-F238E27FC236}">
                  <a16:creationId xmlns:a16="http://schemas.microsoft.com/office/drawing/2014/main" id="{CF55FEAA-8305-6F68-C85F-7CE628903495}"/>
                </a:ext>
                <a:ext uri="{C183D7F6-B498-43B3-948B-1728B52AA6E4}">
                  <adec:decorative xmlns:adec="http://schemas.microsoft.com/office/drawing/2017/decorative" val="1"/>
                </a:ext>
              </a:extLst>
            </p:cNvPr>
            <p:cNvSpPr txBox="1"/>
            <p:nvPr/>
          </p:nvSpPr>
          <p:spPr>
            <a:xfrm>
              <a:off x="7666234" y="5598740"/>
              <a:ext cx="1133135" cy="552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b="1"/>
              </a:lvl1pPr>
            </a:lstStyle>
            <a:p>
              <a:pPr marR="0" lvl="0" defTabSz="457200" rtl="0" eaLnBrk="1" fontAlgn="auto" latinLnBrk="0" hangingPunct="0">
                <a:lnSpc>
                  <a:spcPct val="100000"/>
                </a:lnSpc>
                <a:spcBef>
                  <a:spcPts val="0"/>
                </a:spcBef>
                <a:spcAft>
                  <a:spcPts val="0"/>
                </a:spcAft>
                <a:buClrTx/>
                <a:buSzTx/>
                <a:tabLst/>
                <a:defRPr/>
              </a:pPr>
              <a:r>
                <a:rPr kumimoji="0" lang="en-US" sz="1400" i="0" u="none" strike="noStrike" kern="0" cap="none" spc="0" normalizeH="0" baseline="0" noProof="0" dirty="0">
                  <a:ln>
                    <a:noFill/>
                  </a:ln>
                  <a:solidFill>
                    <a:schemeClr val="tx2"/>
                  </a:solidFill>
                  <a:effectLst/>
                  <a:uLnTx/>
                  <a:uFillTx/>
                  <a:latin typeface="Arial"/>
                  <a:ea typeface="+mn-ea"/>
                  <a:cs typeface="Arial"/>
                  <a:sym typeface="Arial"/>
                </a:rPr>
                <a:t>Deployed Civilians</a:t>
              </a:r>
            </a:p>
          </p:txBody>
        </p:sp>
      </p:grpSp>
      <p:sp>
        <p:nvSpPr>
          <p:cNvPr id="26" name="TextBox 25">
            <a:extLst>
              <a:ext uri="{FF2B5EF4-FFF2-40B4-BE49-F238E27FC236}">
                <a16:creationId xmlns:a16="http://schemas.microsoft.com/office/drawing/2014/main" id="{3A6592A0-5FF1-CCFC-669E-5A1606A89796}"/>
              </a:ext>
            </a:extLst>
          </p:cNvPr>
          <p:cNvSpPr txBox="1"/>
          <p:nvPr/>
        </p:nvSpPr>
        <p:spPr>
          <a:xfrm>
            <a:off x="5177174" y="3032349"/>
            <a:ext cx="1821227" cy="923330"/>
          </a:xfrm>
          <a:prstGeom prst="rect">
            <a:avLst/>
          </a:prstGeom>
          <a:ln w="12700">
            <a:miter lim="400000"/>
          </a:ln>
        </p:spPr>
        <p:txBody>
          <a:bodyPr wrap="square" lIns="45719" rIns="45719">
            <a:spAutoFit/>
          </a:bodyPr>
          <a:lstStyle>
            <a:defPPr>
              <a:defRPr lang="en-US"/>
            </a:defPPr>
            <a:lvl1pPr marR="0" lvl="0" indent="0" defTabSz="457200" fontAlgn="auto" hangingPunct="0">
              <a:lnSpc>
                <a:spcPct val="100000"/>
              </a:lnSpc>
              <a:spcBef>
                <a:spcPts val="0"/>
              </a:spcBef>
              <a:spcAft>
                <a:spcPts val="0"/>
              </a:spcAft>
              <a:buClrTx/>
              <a:buSzTx/>
              <a:buFontTx/>
              <a:buNone/>
              <a:tabLst/>
              <a:defRPr sz="2400" b="1" kern="0">
                <a:solidFill>
                  <a:schemeClr val="tx2"/>
                </a:solidFill>
                <a:latin typeface="Bahnschrift SemiBold" panose="020B0502040204020203" pitchFamily="34" charset="0"/>
              </a:defRPr>
            </a:lvl1pPr>
          </a:lstStyle>
          <a:p>
            <a:pPr algn="ctr"/>
            <a:r>
              <a:rPr lang="en-US" sz="1800" dirty="0">
                <a:sym typeface="Arial"/>
              </a:rPr>
              <a:t>NRCC</a:t>
            </a:r>
          </a:p>
          <a:p>
            <a:pPr algn="ctr"/>
            <a:r>
              <a:rPr lang="en-US" sz="1800" dirty="0">
                <a:sym typeface="Arial"/>
              </a:rPr>
              <a:t>LNO Support</a:t>
            </a:r>
          </a:p>
          <a:p>
            <a:pPr algn="ctr"/>
            <a:r>
              <a:rPr lang="en-US" sz="1800" dirty="0">
                <a:sym typeface="Arial"/>
              </a:rPr>
              <a:t>$10k</a:t>
            </a:r>
          </a:p>
        </p:txBody>
      </p:sp>
      <p:pic>
        <p:nvPicPr>
          <p:cNvPr id="28" name="Picture 27">
            <a:extLst>
              <a:ext uri="{FF2B5EF4-FFF2-40B4-BE49-F238E27FC236}">
                <a16:creationId xmlns:a16="http://schemas.microsoft.com/office/drawing/2014/main" id="{551F7BA7-BCC8-CBE8-3D91-B79047CD1F09}"/>
              </a:ext>
            </a:extLst>
          </p:cNvPr>
          <p:cNvPicPr>
            <a:picLocks noChangeAspect="1"/>
          </p:cNvPicPr>
          <p:nvPr/>
        </p:nvPicPr>
        <p:blipFill>
          <a:blip r:embed="rId17">
            <a:extLst>
              <a:ext uri="{BEBA8EAE-BF5A-486C-A8C5-ECC9F3942E4B}">
                <a14:imgProps xmlns:a14="http://schemas.microsoft.com/office/drawing/2010/main">
                  <a14:imgLayer r:embed="rId18">
                    <a14:imgEffect>
                      <a14:saturation sat="66000"/>
                    </a14:imgEffect>
                  </a14:imgLayer>
                </a14:imgProps>
              </a:ext>
            </a:extLst>
          </a:blip>
          <a:stretch>
            <a:fillRect/>
          </a:stretch>
        </p:blipFill>
        <p:spPr>
          <a:xfrm>
            <a:off x="4798701" y="3134859"/>
            <a:ext cx="786452" cy="902286"/>
          </a:xfrm>
          <a:prstGeom prst="rect">
            <a:avLst/>
          </a:prstGeom>
        </p:spPr>
      </p:pic>
    </p:spTree>
    <p:extLst>
      <p:ext uri="{BB962C8B-B14F-4D97-AF65-F5344CB8AC3E}">
        <p14:creationId xmlns:p14="http://schemas.microsoft.com/office/powerpoint/2010/main" val="4105842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53836-02BD-0048-9509-7DDE16AEED63}"/>
              </a:ext>
            </a:extLst>
          </p:cNvPr>
          <p:cNvSpPr>
            <a:spLocks noGrp="1"/>
          </p:cNvSpPr>
          <p:nvPr>
            <p:ph type="title"/>
          </p:nvPr>
        </p:nvSpPr>
        <p:spPr>
          <a:xfrm>
            <a:off x="3657600" y="-822960"/>
            <a:ext cx="5029200" cy="822960"/>
          </a:xfrm>
        </p:spPr>
        <p:txBody>
          <a:bodyPr vert="horz" lIns="91440" tIns="45720" rIns="91440" bIns="45720" rtlCol="0" anchor="b" anchorCtr="0">
            <a:normAutofit/>
          </a:bodyPr>
          <a:lstStyle/>
          <a:p>
            <a:r>
              <a:rPr lang="en-US" dirty="0"/>
              <a:t>End of Slide Presentation</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27</a:t>
            </a:fld>
            <a:endParaRPr lang="en-US"/>
          </a:p>
        </p:txBody>
      </p:sp>
    </p:spTree>
    <p:extLst>
      <p:ext uri="{BB962C8B-B14F-4D97-AF65-F5344CB8AC3E}">
        <p14:creationId xmlns:p14="http://schemas.microsoft.com/office/powerpoint/2010/main" val="1542517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DF4E9-D8BB-4388-ABD7-32559757A599}"/>
              </a:ext>
            </a:extLst>
          </p:cNvPr>
          <p:cNvSpPr>
            <a:spLocks noGrp="1"/>
          </p:cNvSpPr>
          <p:nvPr>
            <p:ph type="title"/>
          </p:nvPr>
        </p:nvSpPr>
        <p:spPr>
          <a:xfrm>
            <a:off x="3772684" y="390458"/>
            <a:ext cx="5029200" cy="822960"/>
          </a:xfrm>
        </p:spPr>
        <p:txBody>
          <a:bodyPr>
            <a:normAutofit fontScale="90000"/>
          </a:bodyPr>
          <a:lstStyle/>
          <a:p>
            <a:pPr lvl="0" eaLnBrk="1" hangingPunct="1">
              <a:lnSpc>
                <a:spcPts val="2480"/>
              </a:lnSpc>
              <a:defRPr/>
            </a:pPr>
            <a:r>
              <a:rPr lang="en-US" sz="2700" dirty="0">
                <a:solidFill>
                  <a:srgbClr val="002060"/>
                </a:solidFill>
                <a:latin typeface="+mj-lt"/>
                <a:cs typeface="Times New Roman" panose="02020603050405020304" pitchFamily="18" charset="0"/>
              </a:rPr>
              <a:t>DLA is … the Nation’s Combat </a:t>
            </a:r>
            <a:br>
              <a:rPr lang="en-US" sz="2700" dirty="0">
                <a:solidFill>
                  <a:srgbClr val="002060"/>
                </a:solidFill>
                <a:latin typeface="+mj-lt"/>
                <a:cs typeface="Times New Roman" panose="02020603050405020304" pitchFamily="18" charset="0"/>
              </a:rPr>
            </a:br>
            <a:r>
              <a:rPr lang="en-US" sz="2700" dirty="0">
                <a:solidFill>
                  <a:srgbClr val="002060"/>
                </a:solidFill>
                <a:latin typeface="+mj-lt"/>
                <a:cs typeface="Times New Roman" panose="02020603050405020304" pitchFamily="18" charset="0"/>
              </a:rPr>
              <a:t>Logistics Support Agency</a:t>
            </a:r>
            <a:br>
              <a:rPr lang="en-US" sz="2400" i="1" dirty="0">
                <a:solidFill>
                  <a:srgbClr val="002060"/>
                </a:solidFill>
                <a:latin typeface="+mj-lt"/>
                <a:cs typeface="Times New Roman" panose="02020603050405020304" pitchFamily="18" charset="0"/>
              </a:rPr>
            </a:br>
            <a:endParaRPr lang="en-US" dirty="0"/>
          </a:p>
        </p:txBody>
      </p:sp>
      <p:pic>
        <p:nvPicPr>
          <p:cNvPr id="6" name="GOCohm6EdXI" descr="PLEASE NOTE: This video may take a minute to load. It has open captions.&#10;&#10;As of June 2021&#10;">
            <a:extLst>
              <a:ext uri="{FF2B5EF4-FFF2-40B4-BE49-F238E27FC236}">
                <a16:creationId xmlns:a16="http://schemas.microsoft.com/office/drawing/2014/main" id="{67387579-911C-4903-81ED-CCF98389F6A4}"/>
              </a:ext>
            </a:extLst>
          </p:cNvPr>
          <p:cNvPicPr>
            <a:picLocks noRot="1" noChangeAspect="1"/>
          </p:cNvPicPr>
          <p:nvPr>
            <a:videoFile r:link="rId1"/>
          </p:nvPr>
        </p:nvPicPr>
        <p:blipFill>
          <a:blip r:embed="rId4"/>
          <a:stretch>
            <a:fillRect/>
          </a:stretch>
        </p:blipFill>
        <p:spPr>
          <a:xfrm>
            <a:off x="744265" y="1565289"/>
            <a:ext cx="7840948" cy="4410533"/>
          </a:xfrm>
          <a:prstGeom prst="rect">
            <a:avLst/>
          </a:prstGeom>
        </p:spPr>
      </p:pic>
      <p:sp>
        <p:nvSpPr>
          <p:cNvPr id="4" name="Slide Number Placeholder 3">
            <a:extLst>
              <a:ext uri="{FF2B5EF4-FFF2-40B4-BE49-F238E27FC236}">
                <a16:creationId xmlns:a16="http://schemas.microsoft.com/office/drawing/2014/main" id="{55B8B6F8-DA6F-47DA-A6BD-9ECA3A208271}"/>
              </a:ext>
              <a:ext uri="{C183D7F6-B498-43B3-948B-1728B52AA6E4}">
                <adec:decorative xmlns:adec="http://schemas.microsoft.com/office/drawing/2017/decorative" val="1"/>
              </a:ext>
            </a:extLst>
          </p:cNvPr>
          <p:cNvSpPr>
            <a:spLocks noGrp="1"/>
          </p:cNvSpPr>
          <p:nvPr>
            <p:ph type="sldNum" sz="quarter" idx="12"/>
          </p:nvPr>
        </p:nvSpPr>
        <p:spPr>
          <a:xfrm>
            <a:off x="8304030" y="6492875"/>
            <a:ext cx="435935" cy="365125"/>
          </a:xfrm>
        </p:spPr>
        <p:txBody>
          <a:bodyPr/>
          <a:lstStyle/>
          <a:p>
            <a:fld id="{0F70353F-5ECB-4B50-B3EA-C871EA4E3F32}" type="slidenum">
              <a:rPr lang="en-US" smtClean="0"/>
              <a:t>3</a:t>
            </a:fld>
            <a:endParaRPr lang="en-US" dirty="0"/>
          </a:p>
        </p:txBody>
      </p:sp>
    </p:spTree>
    <p:extLst>
      <p:ext uri="{BB962C8B-B14F-4D97-AF65-F5344CB8AC3E}">
        <p14:creationId xmlns:p14="http://schemas.microsoft.com/office/powerpoint/2010/main" val="174879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217FB0-8997-47FB-911E-2F9A0215C7E0}"/>
              </a:ext>
              <a:ext uri="{C183D7F6-B498-43B3-948B-1728B52AA6E4}">
                <adec:decorative xmlns:adec="http://schemas.microsoft.com/office/drawing/2017/decorative" val="1"/>
              </a:ext>
            </a:extLst>
          </p:cNvPr>
          <p:cNvSpPr/>
          <p:nvPr/>
        </p:nvSpPr>
        <p:spPr>
          <a:xfrm>
            <a:off x="0" y="-37278"/>
            <a:ext cx="9143550" cy="1696789"/>
          </a:xfrm>
          <a:prstGeom prst="rect">
            <a:avLst/>
          </a:prstGeom>
          <a:solidFill>
            <a:srgbClr val="1B4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0EA00AF-8150-CB48-BCD1-E5A13B4F6C21}"/>
              </a:ext>
              <a:ext uri="{C183D7F6-B498-43B3-948B-1728B52AA6E4}">
                <adec:decorative xmlns:adec="http://schemas.microsoft.com/office/drawing/2017/decorative" val="1"/>
              </a:ext>
            </a:extLst>
          </p:cNvPr>
          <p:cNvSpPr/>
          <p:nvPr/>
        </p:nvSpPr>
        <p:spPr>
          <a:xfrm>
            <a:off x="0" y="5851197"/>
            <a:ext cx="9156347" cy="1012684"/>
          </a:xfrm>
          <a:prstGeom prst="rect">
            <a:avLst/>
          </a:prstGeom>
          <a:solidFill>
            <a:srgbClr val="1B4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Title 42">
            <a:extLst>
              <a:ext uri="{FF2B5EF4-FFF2-40B4-BE49-F238E27FC236}">
                <a16:creationId xmlns:a16="http://schemas.microsoft.com/office/drawing/2014/main" id="{65518E42-B470-CB48-B4CD-7BD6F83A8B48}"/>
              </a:ext>
            </a:extLst>
          </p:cNvPr>
          <p:cNvSpPr>
            <a:spLocks noGrp="1"/>
          </p:cNvSpPr>
          <p:nvPr>
            <p:ph type="title" idx="4294967295"/>
          </p:nvPr>
        </p:nvSpPr>
        <p:spPr>
          <a:xfrm>
            <a:off x="1419571" y="101096"/>
            <a:ext cx="6744126" cy="4247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cap="rnd" cmpd="sng" algn="ctr">
                <a:solidFill>
                  <a:schemeClr val="tx2"/>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90000"/>
              </a:lnSpc>
              <a:spcBef>
                <a:spcPts val="0"/>
              </a:spcBef>
              <a:spcAft>
                <a:spcPts val="1000"/>
              </a:spcAft>
              <a:buClrTx/>
              <a:buSzTx/>
              <a:buFontTx/>
              <a:buNone/>
              <a:tabLst/>
              <a:defRPr/>
            </a:pPr>
            <a:r>
              <a:rPr kumimoji="0" lang="en-US" b="1" i="0" u="none" strike="noStrike" kern="1200" cap="none" spc="0" normalizeH="0" baseline="0" noProof="0" dirty="0">
                <a:ln>
                  <a:noFill/>
                </a:ln>
                <a:solidFill>
                  <a:srgbClr val="CAAD62"/>
                </a:solidFill>
                <a:effectLst/>
                <a:uLnTx/>
                <a:uFillTx/>
                <a:latin typeface="Arial" panose="020B0604020202020204"/>
                <a:ea typeface="+mn-ea"/>
                <a:cs typeface="+mn-cs"/>
              </a:rPr>
              <a:t>TRANSFORMING GLOBAL LOGISTICS</a:t>
            </a:r>
          </a:p>
        </p:txBody>
      </p:sp>
      <p:sp>
        <p:nvSpPr>
          <p:cNvPr id="41" name="Rectangle 40">
            <a:extLst>
              <a:ext uri="{FF2B5EF4-FFF2-40B4-BE49-F238E27FC236}">
                <a16:creationId xmlns:a16="http://schemas.microsoft.com/office/drawing/2014/main" id="{B482D526-DF0C-6E40-A7F5-D157407BA7CE}"/>
              </a:ext>
            </a:extLst>
          </p:cNvPr>
          <p:cNvSpPr/>
          <p:nvPr/>
        </p:nvSpPr>
        <p:spPr>
          <a:xfrm>
            <a:off x="1201157" y="475943"/>
            <a:ext cx="7656052" cy="101566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AAD62"/>
                </a:solidFill>
                <a:effectLst/>
                <a:uLnTx/>
                <a:uFillTx/>
                <a:latin typeface="Arial" panose="020B0604020202020204"/>
                <a:ea typeface="+mn-ea"/>
                <a:cs typeface="+mn-cs"/>
              </a:rPr>
              <a:t>As the Nation’s Combat Logistics Support Agency, we must lean forward to address new challenges that threaten our global environment. We will meet those threats and the evolving needs of the warfighter and nation with this Strategic Plan, which identifies our most critical priorities and will </a:t>
            </a:r>
            <a:r>
              <a:rPr kumimoji="0" lang="en-US" sz="1200" b="1" i="0" u="none" strike="noStrike" kern="1200" cap="none" spc="0" normalizeH="0" baseline="0" noProof="0" dirty="0">
                <a:ln>
                  <a:noFill/>
                </a:ln>
                <a:solidFill>
                  <a:srgbClr val="CAAD62"/>
                </a:solidFill>
                <a:effectLst/>
                <a:uLnTx/>
                <a:uFillTx/>
                <a:latin typeface="Arial" panose="020B0604020202020204"/>
                <a:ea typeface="+mn-ea"/>
                <a:cs typeface="+mn-cs"/>
              </a:rPr>
              <a:t>transform our business processes over the next five years</a:t>
            </a:r>
            <a:r>
              <a:rPr kumimoji="0" lang="en-US" sz="1200" b="0" i="0" u="none" strike="noStrike" kern="1200" cap="none" spc="0" normalizeH="0" baseline="0" noProof="0" dirty="0">
                <a:ln>
                  <a:noFill/>
                </a:ln>
                <a:solidFill>
                  <a:srgbClr val="CAAD62"/>
                </a:solidFill>
                <a:effectLst/>
                <a:uLnTx/>
                <a:uFillTx/>
                <a:latin typeface="Arial" panose="020B0604020202020204"/>
                <a:ea typeface="+mn-ea"/>
                <a:cs typeface="+mn-cs"/>
              </a:rPr>
              <a:t>. Though this transformation will not encompass all of DLA’s day-to-day activities, these core objectives will have the greatest impact on our ability to achieve mission success.</a:t>
            </a:r>
          </a:p>
        </p:txBody>
      </p:sp>
      <p:sp>
        <p:nvSpPr>
          <p:cNvPr id="44" name="Rectangle 43">
            <a:extLst>
              <a:ext uri="{FF2B5EF4-FFF2-40B4-BE49-F238E27FC236}">
                <a16:creationId xmlns:a16="http://schemas.microsoft.com/office/drawing/2014/main" id="{3E35629A-5B98-5842-8C67-58C3E1AB79A6}"/>
              </a:ext>
            </a:extLst>
          </p:cNvPr>
          <p:cNvSpPr/>
          <p:nvPr/>
        </p:nvSpPr>
        <p:spPr>
          <a:xfrm>
            <a:off x="182850" y="1850950"/>
            <a:ext cx="4114800" cy="1015663"/>
          </a:xfrm>
          <a:prstGeom prst="rect">
            <a:avLst/>
          </a:prstGeom>
          <a:noFill/>
          <a:ln>
            <a:noFill/>
          </a:ln>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MISSION:</a:t>
            </a:r>
            <a:br>
              <a:rPr kumimoji="0" lang="en-US" sz="1600" b="0" i="0" u="none" strike="noStrike" kern="1200" cap="none" spc="0" normalizeH="0" baseline="0" noProof="0" dirty="0">
                <a:ln>
                  <a:noFill/>
                </a:ln>
                <a:solidFill>
                  <a:srgbClr val="002F8E"/>
                </a:solidFill>
                <a:effectLst/>
                <a:uLnTx/>
                <a:uFillTx/>
                <a:latin typeface="Calibri"/>
                <a:ea typeface="Times New Roman" panose="02020603050405020304" pitchFamily="18" charset="0"/>
                <a:cs typeface="Times New Roman" panose="02020603050405020304" pitchFamily="18" charset="0"/>
              </a:rPr>
            </a:br>
            <a:r>
              <a:rPr kumimoji="0" lang="en-US" sz="1300" b="0"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Deliver </a:t>
            </a:r>
            <a:r>
              <a:rPr kumimoji="0" lang="en-US" sz="1300"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readiness and lethality to the Warfighter </a:t>
            </a:r>
            <a:r>
              <a:rPr kumimoji="0" lang="en-US" sz="1300" b="0"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Always and support our nation through </a:t>
            </a:r>
            <a:r>
              <a:rPr kumimoji="0" lang="en-US" sz="1300"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quality, proactive global logistics.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2F8E"/>
              </a:solidFill>
              <a:effectLst/>
              <a:uLnTx/>
              <a:uFillTx/>
              <a:latin typeface="Henderson BCG Serif" panose="02030502050406020204" pitchFamily="18" charset="0"/>
              <a:ea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D5DD1CA3-C5B5-AB4C-A51C-5ED4E324752E}"/>
              </a:ext>
            </a:extLst>
          </p:cNvPr>
          <p:cNvSpPr/>
          <p:nvPr/>
        </p:nvSpPr>
        <p:spPr>
          <a:xfrm>
            <a:off x="4572000" y="1850950"/>
            <a:ext cx="4389891" cy="1031051"/>
          </a:xfrm>
          <a:prstGeom prst="rect">
            <a:avLst/>
          </a:prstGeom>
          <a:noFill/>
          <a:ln>
            <a:noFill/>
          </a:ln>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VISION:</a:t>
            </a:r>
            <a:br>
              <a:rPr kumimoji="0" lang="en-US" sz="1600" b="1" i="0" u="none" strike="noStrike" kern="1200" cap="none" spc="0" normalizeH="0" baseline="0" noProof="0" dirty="0">
                <a:ln>
                  <a:noFill/>
                </a:ln>
                <a:solidFill>
                  <a:srgbClr val="002F8E"/>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en-US" sz="1300" b="0"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As the Nation’s Combat Logistics Support Agency and valued partner, we are </a:t>
            </a:r>
            <a:r>
              <a:rPr kumimoji="0" lang="en-US" sz="1300" i="0" u="none" strike="noStrike" kern="1200" cap="none" spc="0" normalizeH="0" baseline="0" noProof="0" dirty="0">
                <a:ln>
                  <a:noFill/>
                </a:ln>
                <a:solidFill>
                  <a:srgbClr val="002F8E"/>
                </a:solidFill>
                <a:effectLst/>
                <a:uLnTx/>
                <a:uFillTx/>
                <a:latin typeface="Arial" panose="020B0604020202020204"/>
                <a:ea typeface="Times New Roman" panose="02020603050405020304" pitchFamily="18" charset="0"/>
                <a:cs typeface="Times New Roman" panose="02020603050405020304" pitchFamily="18" charset="0"/>
              </a:rPr>
              <a:t>innovative, adaptable, agile, and accountable – focused on the Warfighter Always.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002F8E"/>
              </a:solidFill>
              <a:effectLst/>
              <a:uLnTx/>
              <a:uFillTx/>
              <a:latin typeface="Henderson BCG Serif" panose="02030502050406020204" pitchFamily="18" charset="0"/>
              <a:ea typeface="Times New Roman" panose="02020603050405020304" pitchFamily="18" charset="0"/>
              <a:cs typeface="Times New Roman" panose="02020603050405020304" pitchFamily="18" charset="0"/>
            </a:endParaRPr>
          </a:p>
        </p:txBody>
      </p:sp>
      <p:grpSp>
        <p:nvGrpSpPr>
          <p:cNvPr id="9" name="CC and LOEs" descr="Graphic representation of Critical Capabilities and Lines of Effort:&#10;People and Culture: Supporting Our People&#10;Fiscal Stewardship: Investing in Outcomes&#10;Digital-Business Transformation: Embracing the Future&#10;5Lines of Effort&#10;#1: warfighter always - tailored solutions to drive readiness&#10;&#10;#2: Support to the Nation - deliberate approach, without tradeoff to the warfighter&#10;&#10;#3: Trusted Mission Partner - transparency and accountability to our customers&#10;&#10;#4: modernized acquisition and supply chain management - leading in logistics to deliver best value and manage risk&#10;&#10;#5: Future of Work - adapting to new ways of working">
            <a:extLst>
              <a:ext uri="{FF2B5EF4-FFF2-40B4-BE49-F238E27FC236}">
                <a16:creationId xmlns:a16="http://schemas.microsoft.com/office/drawing/2014/main" id="{B86BCF72-80C5-61F4-4D44-D8F53F9C6BEF}"/>
              </a:ext>
            </a:extLst>
          </p:cNvPr>
          <p:cNvGrpSpPr/>
          <p:nvPr/>
        </p:nvGrpSpPr>
        <p:grpSpPr>
          <a:xfrm>
            <a:off x="12347" y="2964948"/>
            <a:ext cx="9144000" cy="2723029"/>
            <a:chOff x="12347" y="2964948"/>
            <a:chExt cx="9144000" cy="2723029"/>
          </a:xfrm>
        </p:grpSpPr>
        <p:pic>
          <p:nvPicPr>
            <p:cNvPr id="8" name="Picture 7">
              <a:extLst>
                <a:ext uri="{FF2B5EF4-FFF2-40B4-BE49-F238E27FC236}">
                  <a16:creationId xmlns:a16="http://schemas.microsoft.com/office/drawing/2014/main" id="{E59CB4C4-385E-FA80-04F0-E3A5373C1B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47" y="2964948"/>
              <a:ext cx="9144000" cy="2723029"/>
            </a:xfrm>
            <a:prstGeom prst="rect">
              <a:avLst/>
            </a:prstGeom>
          </p:spPr>
        </p:pic>
        <p:sp>
          <p:nvSpPr>
            <p:cNvPr id="69" name="AutoShape 16">
              <a:extLst>
                <a:ext uri="{FF2B5EF4-FFF2-40B4-BE49-F238E27FC236}">
                  <a16:creationId xmlns:a16="http://schemas.microsoft.com/office/drawing/2014/main" id="{90FF5051-F86B-D744-81FA-9D45A314E01E}"/>
                </a:ext>
                <a:ext uri="{C183D7F6-B498-43B3-948B-1728B52AA6E4}">
                  <adec:decorative xmlns:adec="http://schemas.microsoft.com/office/drawing/2017/decorative" val="1"/>
                </a:ext>
              </a:extLst>
            </p:cNvPr>
            <p:cNvSpPr>
              <a:spLocks noChangeAspect="1" noChangeArrowheads="1" noTextEdit="1"/>
            </p:cNvSpPr>
            <p:nvPr/>
          </p:nvSpPr>
          <p:spPr bwMode="auto">
            <a:xfrm rot="16200000" flipH="1">
              <a:off x="4517968" y="1671100"/>
              <a:ext cx="1308105" cy="449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50240399-96E9-7049-A369-ADE1CD63FB20}"/>
                </a:ext>
                <a:ext uri="{C183D7F6-B498-43B3-948B-1728B52AA6E4}">
                  <adec:decorative xmlns:adec="http://schemas.microsoft.com/office/drawing/2017/decorative" val="1"/>
                </a:ext>
              </a:extLst>
            </p:cNvPr>
            <p:cNvSpPr/>
            <p:nvPr/>
          </p:nvSpPr>
          <p:spPr>
            <a:xfrm>
              <a:off x="2805427" y="4875405"/>
              <a:ext cx="872975" cy="461665"/>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Tailored solutions to drive readiness</a:t>
              </a:r>
            </a:p>
          </p:txBody>
        </p:sp>
        <p:sp>
          <p:nvSpPr>
            <p:cNvPr id="100" name="Rectangle 99">
              <a:extLst>
                <a:ext uri="{FF2B5EF4-FFF2-40B4-BE49-F238E27FC236}">
                  <a16:creationId xmlns:a16="http://schemas.microsoft.com/office/drawing/2014/main" id="{A7A141D8-D215-824F-B458-C36F0B6D5B99}"/>
                </a:ext>
                <a:ext uri="{C183D7F6-B498-43B3-948B-1728B52AA6E4}">
                  <adec:decorative xmlns:adec="http://schemas.microsoft.com/office/drawing/2017/decorative" val="1"/>
                </a:ext>
              </a:extLst>
            </p:cNvPr>
            <p:cNvSpPr/>
            <p:nvPr/>
          </p:nvSpPr>
          <p:spPr>
            <a:xfrm>
              <a:off x="3962777" y="4875405"/>
              <a:ext cx="1032158" cy="615553"/>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Deliberate approach, </a:t>
              </a:r>
              <a:b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without tradeoff to the warfighter</a:t>
              </a:r>
            </a:p>
          </p:txBody>
        </p:sp>
        <p:sp>
          <p:nvSpPr>
            <p:cNvPr id="101" name="Rectangle 100">
              <a:extLst>
                <a:ext uri="{FF2B5EF4-FFF2-40B4-BE49-F238E27FC236}">
                  <a16:creationId xmlns:a16="http://schemas.microsoft.com/office/drawing/2014/main" id="{341C3433-5512-844C-897D-416B8C419602}"/>
                </a:ext>
                <a:ext uri="{C183D7F6-B498-43B3-948B-1728B52AA6E4}">
                  <adec:decorative xmlns:adec="http://schemas.microsoft.com/office/drawing/2017/decorative" val="1"/>
                </a:ext>
              </a:extLst>
            </p:cNvPr>
            <p:cNvSpPr/>
            <p:nvPr/>
          </p:nvSpPr>
          <p:spPr>
            <a:xfrm>
              <a:off x="5269979" y="4875405"/>
              <a:ext cx="931184" cy="461665"/>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Transparency &amp; accountability to our customers</a:t>
              </a:r>
            </a:p>
          </p:txBody>
        </p:sp>
        <p:sp>
          <p:nvSpPr>
            <p:cNvPr id="102" name="Rectangle 101">
              <a:extLst>
                <a:ext uri="{FF2B5EF4-FFF2-40B4-BE49-F238E27FC236}">
                  <a16:creationId xmlns:a16="http://schemas.microsoft.com/office/drawing/2014/main" id="{073D73C4-B073-6B41-A541-00A2CB81AF54}"/>
                </a:ext>
                <a:ext uri="{C183D7F6-B498-43B3-948B-1728B52AA6E4}">
                  <adec:decorative xmlns:adec="http://schemas.microsoft.com/office/drawing/2017/decorative" val="1"/>
                </a:ext>
              </a:extLst>
            </p:cNvPr>
            <p:cNvSpPr/>
            <p:nvPr/>
          </p:nvSpPr>
          <p:spPr>
            <a:xfrm>
              <a:off x="6466876" y="4875405"/>
              <a:ext cx="1032158" cy="615553"/>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Leading in </a:t>
              </a:r>
              <a:b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logistics to deliver best value &amp; manage risk</a:t>
              </a:r>
            </a:p>
          </p:txBody>
        </p:sp>
        <p:sp>
          <p:nvSpPr>
            <p:cNvPr id="103" name="Rectangle 102">
              <a:extLst>
                <a:ext uri="{FF2B5EF4-FFF2-40B4-BE49-F238E27FC236}">
                  <a16:creationId xmlns:a16="http://schemas.microsoft.com/office/drawing/2014/main" id="{EE0080D8-5567-0E44-BBC9-59E31FF30A37}"/>
                </a:ext>
                <a:ext uri="{C183D7F6-B498-43B3-948B-1728B52AA6E4}">
                  <adec:decorative xmlns:adec="http://schemas.microsoft.com/office/drawing/2017/decorative" val="1"/>
                </a:ext>
              </a:extLst>
            </p:cNvPr>
            <p:cNvSpPr/>
            <p:nvPr/>
          </p:nvSpPr>
          <p:spPr>
            <a:xfrm>
              <a:off x="7783409" y="4875405"/>
              <a:ext cx="872975" cy="461665"/>
            </a:xfrm>
            <a:prstGeom prst="rect">
              <a:avLst/>
            </a:prstGeom>
            <a:noFill/>
            <a:ln w="9525" cap="rnd"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Adapting to new ways of working</a:t>
              </a:r>
            </a:p>
          </p:txBody>
        </p:sp>
        <p:sp>
          <p:nvSpPr>
            <p:cNvPr id="74" name="Rectangle 73">
              <a:extLst>
                <a:ext uri="{FF2B5EF4-FFF2-40B4-BE49-F238E27FC236}">
                  <a16:creationId xmlns:a16="http://schemas.microsoft.com/office/drawing/2014/main" id="{4D4A6303-2B23-4ED5-B771-FA6985A6C0A5}"/>
                </a:ext>
                <a:ext uri="{C183D7F6-B498-43B3-948B-1728B52AA6E4}">
                  <adec:decorative xmlns:adec="http://schemas.microsoft.com/office/drawing/2017/decorative" val="1"/>
                </a:ext>
              </a:extLst>
            </p:cNvPr>
            <p:cNvSpPr/>
            <p:nvPr/>
          </p:nvSpPr>
          <p:spPr>
            <a:xfrm>
              <a:off x="234159" y="4175024"/>
              <a:ext cx="2712509" cy="284122"/>
            </a:xfrm>
            <a:prstGeom prst="rect">
              <a:avLst/>
            </a:prstGeom>
          </p:spPr>
          <p:txBody>
            <a:bodyPr wrap="square" lIns="0" tIns="0" rIns="0" bIns="0" anchor="ctr" anchorCtr="0">
              <a:noAutofit/>
            </a:bodyPr>
            <a:lstStyle/>
            <a:p>
              <a:pPr marL="0" marR="0" lvl="0" indent="0" algn="l"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t>Digital-Business Transformation: </a:t>
              </a:r>
              <a:b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Embracing the future</a:t>
              </a:r>
            </a:p>
          </p:txBody>
        </p:sp>
        <p:sp>
          <p:nvSpPr>
            <p:cNvPr id="75" name="Rectangle 74">
              <a:extLst>
                <a:ext uri="{FF2B5EF4-FFF2-40B4-BE49-F238E27FC236}">
                  <a16:creationId xmlns:a16="http://schemas.microsoft.com/office/drawing/2014/main" id="{C0426754-95CD-422B-9035-5DD3CCD86DF5}"/>
                </a:ext>
                <a:ext uri="{C183D7F6-B498-43B3-948B-1728B52AA6E4}">
                  <adec:decorative xmlns:adec="http://schemas.microsoft.com/office/drawing/2017/decorative" val="1"/>
                </a:ext>
              </a:extLst>
            </p:cNvPr>
            <p:cNvSpPr/>
            <p:nvPr/>
          </p:nvSpPr>
          <p:spPr>
            <a:xfrm>
              <a:off x="234160" y="3408901"/>
              <a:ext cx="2406396" cy="284122"/>
            </a:xfrm>
            <a:prstGeom prst="rect">
              <a:avLst/>
            </a:prstGeom>
          </p:spPr>
          <p:txBody>
            <a:bodyPr wrap="square" lIns="0" tIns="0" rIns="0" bIns="0" anchor="ctr" anchorCtr="0">
              <a:noAutofit/>
            </a:bodyPr>
            <a:lstStyle/>
            <a:p>
              <a:pPr marL="0" marR="0" lvl="0" indent="0" algn="l"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t>People &amp; Culture: </a:t>
              </a:r>
              <a:b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Supporting our people</a:t>
              </a:r>
              <a:endPar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A3C3D5C0-4EB2-40C6-B278-D7C14208ED8E}"/>
                </a:ext>
                <a:ext uri="{C183D7F6-B498-43B3-948B-1728B52AA6E4}">
                  <adec:decorative xmlns:adec="http://schemas.microsoft.com/office/drawing/2017/decorative" val="1"/>
                </a:ext>
              </a:extLst>
            </p:cNvPr>
            <p:cNvSpPr/>
            <p:nvPr/>
          </p:nvSpPr>
          <p:spPr>
            <a:xfrm>
              <a:off x="230132" y="3791962"/>
              <a:ext cx="2406396" cy="284122"/>
            </a:xfrm>
            <a:prstGeom prst="rect">
              <a:avLst/>
            </a:prstGeom>
          </p:spPr>
          <p:txBody>
            <a:bodyPr wrap="square" lIns="0" tIns="0" rIns="0" bIns="0" anchor="ctr" anchorCtr="0">
              <a:noAutofit/>
            </a:bodyPr>
            <a:lstStyle/>
            <a:p>
              <a:pPr marL="0" marR="0" lvl="0" indent="0" algn="l"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t>Fiscal Stewardship: </a:t>
              </a:r>
              <a:br>
                <a:rPr kumimoji="0" lang="en-US" sz="1050" b="1"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rPr>
                <a:t>Investing in outcomes</a:t>
              </a:r>
              <a:endParaRPr kumimoji="0" lang="en-US" sz="105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1" name="Rectangle 80">
              <a:extLst>
                <a:ext uri="{FF2B5EF4-FFF2-40B4-BE49-F238E27FC236}">
                  <a16:creationId xmlns:a16="http://schemas.microsoft.com/office/drawing/2014/main" id="{A01F66BF-D160-4CC5-8DBC-D624AA64AF9B}"/>
                </a:ext>
                <a:ext uri="{C183D7F6-B498-43B3-948B-1728B52AA6E4}">
                  <adec:decorative xmlns:adec="http://schemas.microsoft.com/office/drawing/2017/decorative" val="1"/>
                </a:ext>
              </a:extLst>
            </p:cNvPr>
            <p:cNvSpPr/>
            <p:nvPr/>
          </p:nvSpPr>
          <p:spPr>
            <a:xfrm>
              <a:off x="2752384" y="3713981"/>
              <a:ext cx="1000447" cy="50499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lumMod val="10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Warfighter</a:t>
              </a:r>
              <a:b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 Always</a:t>
              </a:r>
            </a:p>
          </p:txBody>
        </p:sp>
        <p:sp>
          <p:nvSpPr>
            <p:cNvPr id="82" name="Rectangle 81">
              <a:extLst>
                <a:ext uri="{FF2B5EF4-FFF2-40B4-BE49-F238E27FC236}">
                  <a16:creationId xmlns:a16="http://schemas.microsoft.com/office/drawing/2014/main" id="{F60DE6DE-7402-482C-85E6-E0C7ABD72E3B}"/>
                </a:ext>
                <a:ext uri="{C183D7F6-B498-43B3-948B-1728B52AA6E4}">
                  <adec:decorative xmlns:adec="http://schemas.microsoft.com/office/drawing/2017/decorative" val="1"/>
                </a:ext>
              </a:extLst>
            </p:cNvPr>
            <p:cNvSpPr/>
            <p:nvPr/>
          </p:nvSpPr>
          <p:spPr>
            <a:xfrm>
              <a:off x="5251822" y="3730319"/>
              <a:ext cx="1020940" cy="47231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lumMod val="10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Trusted </a:t>
              </a:r>
              <a:b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Mission </a:t>
              </a:r>
              <a:b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Partner</a:t>
              </a:r>
            </a:p>
          </p:txBody>
        </p:sp>
        <p:sp>
          <p:nvSpPr>
            <p:cNvPr id="83" name="Rectangle 82">
              <a:extLst>
                <a:ext uri="{FF2B5EF4-FFF2-40B4-BE49-F238E27FC236}">
                  <a16:creationId xmlns:a16="http://schemas.microsoft.com/office/drawing/2014/main" id="{504E7A1B-F8C4-46BE-AC8E-E75D09C5F943}"/>
                </a:ext>
                <a:ext uri="{C183D7F6-B498-43B3-948B-1728B52AA6E4}">
                  <adec:decorative xmlns:adec="http://schemas.microsoft.com/office/drawing/2017/decorative" val="1"/>
                </a:ext>
              </a:extLst>
            </p:cNvPr>
            <p:cNvSpPr/>
            <p:nvPr/>
          </p:nvSpPr>
          <p:spPr>
            <a:xfrm>
              <a:off x="7751135" y="3730319"/>
              <a:ext cx="1036772" cy="47231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lumMod val="10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Future </a:t>
              </a:r>
              <a:b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of Work</a:t>
              </a:r>
            </a:p>
          </p:txBody>
        </p:sp>
        <p:sp>
          <p:nvSpPr>
            <p:cNvPr id="84" name="Rectangle 83">
              <a:extLst>
                <a:ext uri="{FF2B5EF4-FFF2-40B4-BE49-F238E27FC236}">
                  <a16:creationId xmlns:a16="http://schemas.microsoft.com/office/drawing/2014/main" id="{028C28E9-CE9F-4FE0-BFB7-878B545C8A38}"/>
                </a:ext>
                <a:ext uri="{C183D7F6-B498-43B3-948B-1728B52AA6E4}">
                  <adec:decorative xmlns:adec="http://schemas.microsoft.com/office/drawing/2017/decorative" val="1"/>
                </a:ext>
              </a:extLst>
            </p:cNvPr>
            <p:cNvSpPr/>
            <p:nvPr/>
          </p:nvSpPr>
          <p:spPr>
            <a:xfrm>
              <a:off x="4011268" y="3730319"/>
              <a:ext cx="994392" cy="472316"/>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lumMod val="10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Support </a:t>
              </a:r>
              <a:b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to the</a:t>
              </a:r>
              <a:b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br>
              <a:r>
                <a:rPr kumimoji="0" lang="en-US" sz="1300" b="1" i="0" u="none" strike="noStrike" kern="1200" cap="none" spc="0" normalizeH="0" baseline="0" noProof="0" dirty="0">
                  <a:ln>
                    <a:noFill/>
                  </a:ln>
                  <a:solidFill>
                    <a:srgbClr val="0E233C"/>
                  </a:solidFill>
                  <a:effectLst/>
                  <a:uLnTx/>
                  <a:uFillTx/>
                  <a:latin typeface="Arial" panose="020B0604020202020204"/>
                  <a:ea typeface="+mn-ea"/>
                  <a:cs typeface="+mn-cs"/>
                </a:rPr>
                <a:t> Nation</a:t>
              </a:r>
            </a:p>
          </p:txBody>
        </p:sp>
        <p:sp>
          <p:nvSpPr>
            <p:cNvPr id="85" name="Rectangle 84">
              <a:extLst>
                <a:ext uri="{FF2B5EF4-FFF2-40B4-BE49-F238E27FC236}">
                  <a16:creationId xmlns:a16="http://schemas.microsoft.com/office/drawing/2014/main" id="{F2DD8BD1-771A-4304-BCEB-111B475578C4}"/>
                </a:ext>
                <a:ext uri="{C183D7F6-B498-43B3-948B-1728B52AA6E4}">
                  <adec:decorative xmlns:adec="http://schemas.microsoft.com/office/drawing/2017/decorative" val="1"/>
                </a:ext>
              </a:extLst>
            </p:cNvPr>
            <p:cNvSpPr/>
            <p:nvPr/>
          </p:nvSpPr>
          <p:spPr>
            <a:xfrm>
              <a:off x="6503759" y="3713981"/>
              <a:ext cx="1008373" cy="50499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tx2">
                      <a:lumMod val="10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E233C"/>
                  </a:solidFill>
                  <a:effectLst/>
                  <a:uLnTx/>
                  <a:uFillTx/>
                  <a:latin typeface="Arial" panose="020B0604020202020204"/>
                  <a:ea typeface="+mn-ea"/>
                  <a:cs typeface="+mn-cs"/>
                </a:rPr>
                <a:t>Modernized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E233C"/>
                  </a:solidFill>
                  <a:effectLst/>
                  <a:uLnTx/>
                  <a:uFillTx/>
                  <a:latin typeface="Arial" panose="020B0604020202020204"/>
                  <a:ea typeface="+mn-ea"/>
                  <a:cs typeface="+mn-cs"/>
                </a:rPr>
                <a:t>Acquisition &amp; Supply Chain Management</a:t>
              </a:r>
            </a:p>
          </p:txBody>
        </p:sp>
      </p:grpSp>
      <p:sp>
        <p:nvSpPr>
          <p:cNvPr id="120" name="Rectangle 119">
            <a:extLst>
              <a:ext uri="{FF2B5EF4-FFF2-40B4-BE49-F238E27FC236}">
                <a16:creationId xmlns:a16="http://schemas.microsoft.com/office/drawing/2014/main" id="{CC5A8897-D62D-3C43-8A0E-50ABA8810221}"/>
              </a:ext>
            </a:extLst>
          </p:cNvPr>
          <p:cNvSpPr/>
          <p:nvPr/>
        </p:nvSpPr>
        <p:spPr>
          <a:xfrm>
            <a:off x="0" y="5873281"/>
            <a:ext cx="9144000" cy="338554"/>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457200" rtl="0" eaLnBrk="1" fontAlgn="auto" latinLnBrk="0" hangingPunct="1">
              <a:lnSpc>
                <a:spcPct val="100000"/>
              </a:lnSpc>
              <a:spcBef>
                <a:spcPts val="0"/>
              </a:spcBef>
              <a:spcAft>
                <a:spcPts val="0"/>
              </a:spcAft>
              <a:buClr>
                <a:srgbClr val="2D588F"/>
              </a:buClr>
              <a:buSzPct val="100000"/>
              <a:buFont typeface="Trebuchet MS" panose="020B0603020202020204" pitchFamily="34" charset="0"/>
              <a:buChar char="​"/>
              <a:tabLst/>
              <a:defRPr/>
            </a:pPr>
            <a:r>
              <a:rPr kumimoji="0" lang="en-US" sz="1600" b="1" i="0" u="none" strike="noStrike" kern="1200" cap="none" spc="0" normalizeH="0" baseline="0" noProof="0" dirty="0">
                <a:ln>
                  <a:noFill/>
                </a:ln>
                <a:solidFill>
                  <a:srgbClr val="CAAD62"/>
                </a:solidFill>
                <a:effectLst/>
                <a:uLnTx/>
                <a:uFillTx/>
                <a:latin typeface="Arial" panose="020B0604020202020204"/>
                <a:ea typeface="Times New Roman" panose="02020603050405020304" pitchFamily="18" charset="0"/>
                <a:cs typeface="Times New Roman" panose="02020603050405020304" pitchFamily="18" charset="0"/>
              </a:rPr>
              <a:t>Enterprise</a:t>
            </a:r>
            <a:r>
              <a:rPr kumimoji="0" lang="en-US" sz="1600" b="1" i="0" u="none" strike="noStrike" kern="1200" cap="none" spc="0" normalizeH="0" baseline="0" noProof="0" dirty="0">
                <a:ln>
                  <a:noFill/>
                </a:ln>
                <a:solidFill>
                  <a:srgbClr val="CAAD62"/>
                </a:solidFill>
                <a:effectLst/>
                <a:uLnTx/>
                <a:uFillTx/>
                <a:latin typeface="Calibri"/>
                <a:ea typeface="Times New Roman" panose="02020603050405020304" pitchFamily="18" charset="0"/>
                <a:cs typeface="Times New Roman" panose="02020603050405020304" pitchFamily="18" charset="0"/>
              </a:rPr>
              <a:t> Key Performance Indicators (KPI) measure the success of this strategy:</a:t>
            </a:r>
          </a:p>
        </p:txBody>
      </p:sp>
      <p:sp>
        <p:nvSpPr>
          <p:cNvPr id="88" name="Rectangle 87">
            <a:extLst>
              <a:ext uri="{FF2B5EF4-FFF2-40B4-BE49-F238E27FC236}">
                <a16:creationId xmlns:a16="http://schemas.microsoft.com/office/drawing/2014/main" id="{5512A39F-4C7A-0DC4-E97E-68B2A1E49252}"/>
              </a:ext>
            </a:extLst>
          </p:cNvPr>
          <p:cNvSpPr/>
          <p:nvPr/>
        </p:nvSpPr>
        <p:spPr>
          <a:xfrm>
            <a:off x="732786" y="6264302"/>
            <a:ext cx="8026524" cy="393589"/>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2345" tIns="31173" rIns="62345" bIns="31173" numCol="1" spcCol="0" rtlCol="0" fromWordArt="0" anchor="t"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90000"/>
              </a:lnSpc>
              <a:spcAft>
                <a:spcPts val="682"/>
              </a:spcAft>
              <a:defRPr/>
            </a:pPr>
            <a:r>
              <a:rPr lang="en-US" sz="1050" b="1" dirty="0">
                <a:solidFill>
                  <a:srgbClr val="CAAD62"/>
                </a:solidFill>
                <a:latin typeface="Arial" panose="020B0604020202020204"/>
              </a:rPr>
              <a:t>•  </a:t>
            </a:r>
            <a:r>
              <a:rPr kumimoji="0" lang="en-US" sz="1050" b="1" i="0" u="none" strike="noStrike" kern="1200" cap="none" spc="0" normalizeH="0" baseline="0" noProof="0" dirty="0">
                <a:ln>
                  <a:noFill/>
                </a:ln>
                <a:solidFill>
                  <a:srgbClr val="CAAD62"/>
                </a:solidFill>
                <a:effectLst/>
                <a:uLnTx/>
                <a:uFillTx/>
                <a:latin typeface="Arial" panose="020B0604020202020204"/>
                <a:ea typeface="+mn-ea"/>
                <a:cs typeface="+mn-cs"/>
              </a:rPr>
              <a:t>Service Readiness	</a:t>
            </a:r>
            <a:r>
              <a:rPr lang="en-US" sz="1050" b="1" dirty="0">
                <a:solidFill>
                  <a:srgbClr val="CAAD62"/>
                </a:solidFill>
              </a:rPr>
              <a:t>	 •  Acquisition Timeliness		•  Liquidity			 •  Customer Satisfaction</a:t>
            </a:r>
          </a:p>
          <a:p>
            <a:pPr>
              <a:lnSpc>
                <a:spcPct val="90000"/>
              </a:lnSpc>
              <a:spcAft>
                <a:spcPts val="682"/>
              </a:spcAft>
              <a:defRPr/>
            </a:pPr>
            <a:r>
              <a:rPr lang="en-US" sz="1050" b="1" dirty="0">
                <a:solidFill>
                  <a:srgbClr val="CAAD62"/>
                </a:solidFill>
              </a:rPr>
              <a:t>•  Supply Availability		 •  Business Health			•  Price Competitiveness 	 •  Employee Engagement</a:t>
            </a:r>
          </a:p>
        </p:txBody>
      </p:sp>
      <p:pic>
        <p:nvPicPr>
          <p:cNvPr id="73" name="Picture 72">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71371" y="292279"/>
            <a:ext cx="846569" cy="1037674"/>
          </a:xfrm>
          <a:prstGeom prst="rect">
            <a:avLst/>
          </a:prstGeom>
        </p:spPr>
      </p:pic>
      <p:sp>
        <p:nvSpPr>
          <p:cNvPr id="8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8686800" y="6492875"/>
            <a:ext cx="457200" cy="365125"/>
          </a:xfrm>
          <a:prstGeom prst="rect">
            <a:avLst/>
          </a:prstGeom>
        </p:spPr>
        <p:txBody>
          <a:bodyPr anchor="ctr" anchorCtr="0"/>
          <a:lstStyle>
            <a:lvl1pPr algn="r">
              <a:defRPr sz="1200">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76DA034-8790-47DB-B313-2AB7FC923CBE}"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28002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2">
            <a:extLst>
              <a:ext uri="{FF2B5EF4-FFF2-40B4-BE49-F238E27FC236}">
                <a16:creationId xmlns:a16="http://schemas.microsoft.com/office/drawing/2014/main" id="{C13DB8C9-25E5-4D4E-9FB6-9D2E0C62C245}"/>
              </a:ext>
            </a:extLst>
          </p:cNvPr>
          <p:cNvSpPr txBox="1">
            <a:spLocks noGrp="1"/>
          </p:cNvSpPr>
          <p:nvPr>
            <p:ph type="title" idx="4294967295"/>
          </p:nvPr>
        </p:nvSpPr>
        <p:spPr bwMode="auto">
          <a:xfrm>
            <a:off x="3402737" y="383585"/>
            <a:ext cx="5771116" cy="730671"/>
          </a:xfrm>
          <a:prstGeom prst="rect">
            <a:avLst/>
          </a:prstGeom>
          <a:noFill/>
          <a:ln>
            <a:noFill/>
            <a:prstDash/>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ts val="2480"/>
              </a:lnSpc>
              <a:spcBef>
                <a:spcPct val="0"/>
              </a:spcBef>
              <a:spcAft>
                <a:spcPts val="0"/>
              </a:spcAft>
              <a:buClrTx/>
              <a:buSzTx/>
              <a:buFontTx/>
              <a:buNone/>
              <a:tabLst/>
              <a:defRPr/>
            </a:pPr>
            <a:r>
              <a:rPr kumimoji="0" lang="en-US" altLang="en-US" b="1" i="0" u="none" strike="noStrike" kern="1200" cap="none" spc="0" normalizeH="0" baseline="0" noProof="0" dirty="0">
                <a:ln>
                  <a:noFill/>
                </a:ln>
                <a:solidFill>
                  <a:srgbClr val="002060"/>
                </a:solidFill>
                <a:effectLst/>
                <a:uLnTx/>
                <a:uFillTx/>
                <a:latin typeface="+mj-lt"/>
                <a:ea typeface="+mj-ea"/>
                <a:cs typeface="Times New Roman" panose="02020603050405020304" pitchFamily="18" charset="0"/>
              </a:rPr>
              <a:t>DLA: </a:t>
            </a:r>
            <a:br>
              <a:rPr kumimoji="0" lang="en-US" altLang="en-US" b="1" i="0" u="none" strike="noStrike" kern="1200" cap="none" spc="0" normalizeH="0" baseline="0" noProof="0" dirty="0">
                <a:ln>
                  <a:noFill/>
                </a:ln>
                <a:solidFill>
                  <a:srgbClr val="002060"/>
                </a:solidFill>
                <a:effectLst/>
                <a:uLnTx/>
                <a:uFillTx/>
                <a:latin typeface="+mj-lt"/>
                <a:ea typeface="+mj-ea"/>
                <a:cs typeface="Times New Roman" panose="02020603050405020304" pitchFamily="18" charset="0"/>
              </a:rPr>
            </a:br>
            <a:r>
              <a:rPr kumimoji="0" lang="en-US" altLang="en-US" b="1" i="0" u="none" strike="noStrike" kern="1200" cap="none" spc="0" normalizeH="0" baseline="0" noProof="0" dirty="0">
                <a:ln>
                  <a:noFill/>
                </a:ln>
                <a:solidFill>
                  <a:srgbClr val="002060"/>
                </a:solidFill>
                <a:effectLst/>
                <a:uLnTx/>
                <a:uFillTx/>
                <a:latin typeface="+mj-lt"/>
                <a:ea typeface="+mj-ea"/>
                <a:cs typeface="Times New Roman" panose="02020603050405020304" pitchFamily="18" charset="0"/>
              </a:rPr>
              <a:t>Warfighter Always – Global Support</a:t>
            </a:r>
          </a:p>
        </p:txBody>
      </p:sp>
      <p:pic>
        <p:nvPicPr>
          <p:cNvPr id="6" name="Picture 5">
            <a:extLst>
              <a:ext uri="{FF2B5EF4-FFF2-40B4-BE49-F238E27FC236}">
                <a16:creationId xmlns:a16="http://schemas.microsoft.com/office/drawing/2014/main" id="{BFF6FF6D-3A35-4387-8233-FCB0A82600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9790" y="1275714"/>
            <a:ext cx="8947002" cy="5165149"/>
          </a:xfrm>
          <a:prstGeom prst="rect">
            <a:avLst/>
          </a:prstGeom>
        </p:spPr>
      </p:pic>
      <p:grpSp>
        <p:nvGrpSpPr>
          <p:cNvPr id="5" name="Group 4" descr="World map graphic showing locations of Northern Command, Southern Command, European Command, Africa Command, Central Command and Indo-Pacific Command.">
            <a:extLst>
              <a:ext uri="{FF2B5EF4-FFF2-40B4-BE49-F238E27FC236}">
                <a16:creationId xmlns:a16="http://schemas.microsoft.com/office/drawing/2014/main" id="{4AF2C628-5EB4-AC0F-E80E-FB38052E7938}"/>
              </a:ext>
            </a:extLst>
          </p:cNvPr>
          <p:cNvGrpSpPr/>
          <p:nvPr/>
        </p:nvGrpSpPr>
        <p:grpSpPr>
          <a:xfrm>
            <a:off x="896914" y="1397015"/>
            <a:ext cx="7631136" cy="4976480"/>
            <a:chOff x="896914" y="1397015"/>
            <a:chExt cx="7631136" cy="4976480"/>
          </a:xfrm>
        </p:grpSpPr>
        <p:pic>
          <p:nvPicPr>
            <p:cNvPr id="9" name="Picture 8">
              <a:extLst>
                <a:ext uri="{FF2B5EF4-FFF2-40B4-BE49-F238E27FC236}">
                  <a16:creationId xmlns:a16="http://schemas.microsoft.com/office/drawing/2014/main" id="{7D5B6978-742B-4753-A308-8C82643C16B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2296" y="4087495"/>
              <a:ext cx="914400" cy="914400"/>
            </a:xfrm>
            <a:prstGeom prst="rect">
              <a:avLst/>
            </a:prstGeom>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9697309-11DF-420A-9686-4BBD98D1CCD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7650" y="3173095"/>
              <a:ext cx="990600" cy="990600"/>
            </a:xfrm>
            <a:prstGeom prst="rect">
              <a:avLst/>
            </a:prstGeom>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D22D87F2-ABD2-48CA-9F9F-045498EC7FC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56050" y="2258695"/>
              <a:ext cx="1447800" cy="1447800"/>
            </a:xfrm>
            <a:prstGeom prst="rect">
              <a:avLst/>
            </a:prstGeom>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F3CA50EB-261F-4930-B1D7-D6A47D78C2E6}"/>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7050" y="3782695"/>
              <a:ext cx="823837" cy="1065306"/>
            </a:xfrm>
            <a:prstGeom prst="rect">
              <a:avLst/>
            </a:prstGeom>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2A6269B4-3376-4F74-B131-1B50CC724728}"/>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32050" y="4468495"/>
              <a:ext cx="729269" cy="944803"/>
            </a:xfrm>
            <a:prstGeom prst="rect">
              <a:avLst/>
            </a:prstGeom>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F150B94E-B4F4-4656-8A4C-F72084F894C4}"/>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95995" y="2951816"/>
              <a:ext cx="960718" cy="960718"/>
            </a:xfrm>
            <a:prstGeom prst="rect">
              <a:avLst/>
            </a:prstGeom>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CE17D75B-0DED-40F4-99F4-0F7A68385A83}"/>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1991613" y="3401695"/>
              <a:ext cx="499874" cy="612716"/>
            </a:xfrm>
            <a:prstGeom prst="rect">
              <a:avLst/>
            </a:prstGeom>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4740D330-C428-451B-A7BD-049C71537DB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2982213" y="4697095"/>
              <a:ext cx="499874" cy="612716"/>
            </a:xfrm>
            <a:prstGeom prst="rect">
              <a:avLst/>
            </a:prstGeom>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F466BB45-50A1-4BB9-B3E4-D0D789F03386}"/>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718050" y="3096895"/>
              <a:ext cx="586154" cy="457200"/>
            </a:xfrm>
            <a:prstGeom prst="rect">
              <a:avLst/>
            </a:prstGeom>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9D092CDE-E849-4C7F-A3CE-89BD2E611A1A}"/>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41896" y="4620895"/>
              <a:ext cx="586154" cy="457200"/>
            </a:xfrm>
            <a:prstGeom prst="rect">
              <a:avLst/>
            </a:prstGeom>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6D68D28A-832A-4A76-84AB-8373D762F0EE}"/>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13450" y="3630295"/>
              <a:ext cx="586154" cy="457200"/>
            </a:xfrm>
            <a:prstGeom prst="rect">
              <a:avLst/>
            </a:prstGeom>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F39F16CE-4219-4F77-957A-E468D3F34E0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43001" y="4396006"/>
              <a:ext cx="586154" cy="457200"/>
            </a:xfrm>
            <a:prstGeom prst="rect">
              <a:avLst/>
            </a:prstGeom>
            <a:effectLst>
              <a:outerShdw blurRad="50800" dist="38100" dir="2700000" algn="tl" rotWithShape="0">
                <a:srgbClr val="000000">
                  <a:alpha val="43000"/>
                </a:srgbClr>
              </a:outerShdw>
            </a:effectLst>
          </p:spPr>
        </p:pic>
        <p:grpSp>
          <p:nvGrpSpPr>
            <p:cNvPr id="2" name="Group 1">
              <a:extLst>
                <a:ext uri="{FF2B5EF4-FFF2-40B4-BE49-F238E27FC236}">
                  <a16:creationId xmlns:a16="http://schemas.microsoft.com/office/drawing/2014/main" id="{EFEE87FC-672E-BE65-69F4-D8ECA9F48FC1}"/>
                </a:ext>
              </a:extLst>
            </p:cNvPr>
            <p:cNvGrpSpPr/>
            <p:nvPr/>
          </p:nvGrpSpPr>
          <p:grpSpPr>
            <a:xfrm>
              <a:off x="896914" y="1397015"/>
              <a:ext cx="7170286" cy="991220"/>
              <a:chOff x="896914" y="1328435"/>
              <a:chExt cx="7170286" cy="991220"/>
            </a:xfrm>
          </p:grpSpPr>
          <p:sp>
            <p:nvSpPr>
              <p:cNvPr id="35" name="Rectangle 34">
                <a:extLst>
                  <a:ext uri="{FF2B5EF4-FFF2-40B4-BE49-F238E27FC236}">
                    <a16:creationId xmlns:a16="http://schemas.microsoft.com/office/drawing/2014/main" id="{F5A6AAF9-C2AD-48BA-8161-F131F5951D07}"/>
                  </a:ext>
                  <a:ext uri="{C183D7F6-B498-43B3-948B-1728B52AA6E4}">
                    <adec:decorative xmlns:adec="http://schemas.microsoft.com/office/drawing/2017/decorative" val="1"/>
                  </a:ext>
                </a:extLst>
              </p:cNvPr>
              <p:cNvSpPr/>
              <p:nvPr/>
            </p:nvSpPr>
            <p:spPr>
              <a:xfrm>
                <a:off x="909781" y="2042656"/>
                <a:ext cx="636713"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ARMY</a:t>
                </a:r>
              </a:p>
            </p:txBody>
          </p:sp>
          <p:sp>
            <p:nvSpPr>
              <p:cNvPr id="36" name="Rectangle 35">
                <a:extLst>
                  <a:ext uri="{FF2B5EF4-FFF2-40B4-BE49-F238E27FC236}">
                    <a16:creationId xmlns:a16="http://schemas.microsoft.com/office/drawing/2014/main" id="{658AE7D7-6124-4AC2-B5BD-DC1EEDF585A0}"/>
                  </a:ext>
                  <a:ext uri="{C183D7F6-B498-43B3-948B-1728B52AA6E4}">
                    <adec:decorative xmlns:adec="http://schemas.microsoft.com/office/drawing/2017/decorative" val="1"/>
                  </a:ext>
                </a:extLst>
              </p:cNvPr>
              <p:cNvSpPr/>
              <p:nvPr/>
            </p:nvSpPr>
            <p:spPr>
              <a:xfrm>
                <a:off x="2764975" y="2042656"/>
                <a:ext cx="607282"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NAVY</a:t>
                </a:r>
              </a:p>
            </p:txBody>
          </p:sp>
          <p:sp>
            <p:nvSpPr>
              <p:cNvPr id="37" name="Rectangle 36">
                <a:extLst>
                  <a:ext uri="{FF2B5EF4-FFF2-40B4-BE49-F238E27FC236}">
                    <a16:creationId xmlns:a16="http://schemas.microsoft.com/office/drawing/2014/main" id="{67AD77B5-9CA5-4ACF-92D7-0A7DEF73FA7A}"/>
                  </a:ext>
                  <a:ext uri="{C183D7F6-B498-43B3-948B-1728B52AA6E4}">
                    <adec:decorative xmlns:adec="http://schemas.microsoft.com/office/drawing/2017/decorative" val="1"/>
                  </a:ext>
                </a:extLst>
              </p:cNvPr>
              <p:cNvSpPr/>
              <p:nvPr/>
            </p:nvSpPr>
            <p:spPr>
              <a:xfrm>
                <a:off x="1850669" y="2042656"/>
                <a:ext cx="636713"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USMC</a:t>
                </a:r>
              </a:p>
            </p:txBody>
          </p:sp>
          <p:sp>
            <p:nvSpPr>
              <p:cNvPr id="38" name="Rectangle 37">
                <a:extLst>
                  <a:ext uri="{FF2B5EF4-FFF2-40B4-BE49-F238E27FC236}">
                    <a16:creationId xmlns:a16="http://schemas.microsoft.com/office/drawing/2014/main" id="{7D189DA5-4601-4881-AF9C-7BF1D203988E}"/>
                  </a:ext>
                  <a:ext uri="{C183D7F6-B498-43B3-948B-1728B52AA6E4}">
                    <adec:decorative xmlns:adec="http://schemas.microsoft.com/office/drawing/2017/decorative" val="1"/>
                  </a:ext>
                </a:extLst>
              </p:cNvPr>
              <p:cNvSpPr/>
              <p:nvPr/>
            </p:nvSpPr>
            <p:spPr>
              <a:xfrm>
                <a:off x="3466424" y="2042656"/>
                <a:ext cx="1042273"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AIR FORCE</a:t>
                </a:r>
              </a:p>
            </p:txBody>
          </p:sp>
          <p:sp>
            <p:nvSpPr>
              <p:cNvPr id="39" name="Rectangle 38">
                <a:extLst>
                  <a:ext uri="{FF2B5EF4-FFF2-40B4-BE49-F238E27FC236}">
                    <a16:creationId xmlns:a16="http://schemas.microsoft.com/office/drawing/2014/main" id="{80267F02-B1C8-4263-823E-6F053BB9F2E2}"/>
                  </a:ext>
                  <a:ext uri="{C183D7F6-B498-43B3-948B-1728B52AA6E4}">
                    <adec:decorative xmlns:adec="http://schemas.microsoft.com/office/drawing/2017/decorative" val="1"/>
                  </a:ext>
                </a:extLst>
              </p:cNvPr>
              <p:cNvSpPr/>
              <p:nvPr/>
            </p:nvSpPr>
            <p:spPr>
              <a:xfrm>
                <a:off x="5737816" y="2042656"/>
                <a:ext cx="628698"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USCG</a:t>
                </a:r>
              </a:p>
            </p:txBody>
          </p:sp>
          <p:pic>
            <p:nvPicPr>
              <p:cNvPr id="40" name="Picture 39">
                <a:extLst>
                  <a:ext uri="{FF2B5EF4-FFF2-40B4-BE49-F238E27FC236}">
                    <a16:creationId xmlns:a16="http://schemas.microsoft.com/office/drawing/2014/main" id="{FB6BB56C-F269-487D-B7D1-8EBDFF4C8A8F}"/>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702211" y="1329055"/>
                <a:ext cx="685800" cy="685800"/>
              </a:xfrm>
              <a:prstGeom prst="rect">
                <a:avLst/>
              </a:prstGeom>
              <a:effectLst>
                <a:outerShdw blurRad="50800" dist="38100" dir="2700000" algn="tl" rotWithShape="0">
                  <a:srgbClr val="000000">
                    <a:alpha val="43000"/>
                  </a:srgbClr>
                </a:outerShdw>
              </a:effectLst>
            </p:spPr>
          </p:pic>
          <p:pic>
            <p:nvPicPr>
              <p:cNvPr id="41" name="Picture 40">
                <a:extLst>
                  <a:ext uri="{FF2B5EF4-FFF2-40B4-BE49-F238E27FC236}">
                    <a16:creationId xmlns:a16="http://schemas.microsoft.com/office/drawing/2014/main" id="{78681D1D-45F8-4796-88F4-B839A83A1FE1}"/>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43514" y="1329055"/>
                <a:ext cx="688093" cy="685800"/>
              </a:xfrm>
              <a:prstGeom prst="rect">
                <a:avLst/>
              </a:prstGeom>
              <a:effectLst>
                <a:outerShdw blurRad="50800" dist="38100" dir="2700000" algn="tl" rotWithShape="0">
                  <a:srgbClr val="000000">
                    <a:alpha val="43000"/>
                  </a:srgbClr>
                </a:outerShdw>
              </a:effectLst>
            </p:spPr>
          </p:pic>
          <p:pic>
            <p:nvPicPr>
              <p:cNvPr id="42" name="Picture 41">
                <a:extLst>
                  <a:ext uri="{FF2B5EF4-FFF2-40B4-BE49-F238E27FC236}">
                    <a16:creationId xmlns:a16="http://schemas.microsoft.com/office/drawing/2014/main" id="{400DCC4A-2984-42C4-ADD5-229286044988}"/>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24979" y="1329055"/>
                <a:ext cx="688093" cy="685800"/>
              </a:xfrm>
              <a:prstGeom prst="rect">
                <a:avLst/>
              </a:prstGeom>
              <a:effectLst>
                <a:outerShdw blurRad="50800" dist="38100" dir="2700000" algn="tl" rotWithShape="0">
                  <a:srgbClr val="000000">
                    <a:alpha val="43000"/>
                  </a:srgbClr>
                </a:outerShdw>
              </a:effectLst>
            </p:spPr>
          </p:pic>
          <p:pic>
            <p:nvPicPr>
              <p:cNvPr id="43" name="Picture 42">
                <a:extLst>
                  <a:ext uri="{FF2B5EF4-FFF2-40B4-BE49-F238E27FC236}">
                    <a16:creationId xmlns:a16="http://schemas.microsoft.com/office/drawing/2014/main" id="{3C834B5D-6ED1-48F1-A3FB-7D927E4CBE40}"/>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746871" y="1328435"/>
                <a:ext cx="688094" cy="685800"/>
              </a:xfrm>
              <a:prstGeom prst="rect">
                <a:avLst/>
              </a:prstGeom>
              <a:effectLst>
                <a:outerShdw blurRad="50800" dist="38100" dir="2700000" algn="tl" rotWithShape="0">
                  <a:srgbClr val="000000">
                    <a:alpha val="43000"/>
                  </a:srgbClr>
                </a:outerShdw>
              </a:effectLst>
            </p:spPr>
          </p:pic>
          <p:pic>
            <p:nvPicPr>
              <p:cNvPr id="44" name="Picture 43">
                <a:extLst>
                  <a:ext uri="{FF2B5EF4-FFF2-40B4-BE49-F238E27FC236}">
                    <a16:creationId xmlns:a16="http://schemas.microsoft.com/office/drawing/2014/main" id="{5DABAA0D-FEF5-49FB-A4A5-94CBA150FC75}"/>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96914" y="1329055"/>
                <a:ext cx="688094" cy="685800"/>
              </a:xfrm>
              <a:prstGeom prst="rect">
                <a:avLst/>
              </a:prstGeom>
              <a:effectLst>
                <a:outerShdw blurRad="50800" dist="38100" dir="2700000" algn="tl" rotWithShape="0">
                  <a:srgbClr val="000000">
                    <a:alpha val="43000"/>
                  </a:srgbClr>
                </a:outerShdw>
              </a:effectLst>
            </p:spPr>
          </p:pic>
          <p:sp>
            <p:nvSpPr>
              <p:cNvPr id="45" name="Rectangle 44">
                <a:extLst>
                  <a:ext uri="{FF2B5EF4-FFF2-40B4-BE49-F238E27FC236}">
                    <a16:creationId xmlns:a16="http://schemas.microsoft.com/office/drawing/2014/main" id="{3FDDB746-896F-471D-A448-527FC4C4E42B}"/>
                  </a:ext>
                  <a:ext uri="{C183D7F6-B498-43B3-948B-1728B52AA6E4}">
                    <adec:decorative xmlns:adec="http://schemas.microsoft.com/office/drawing/2017/decorative" val="1"/>
                  </a:ext>
                </a:extLst>
              </p:cNvPr>
              <p:cNvSpPr/>
              <p:nvPr/>
            </p:nvSpPr>
            <p:spPr>
              <a:xfrm>
                <a:off x="6613404" y="2042656"/>
                <a:ext cx="638316"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FEMA</a:t>
                </a:r>
              </a:p>
            </p:txBody>
          </p:sp>
          <p:pic>
            <p:nvPicPr>
              <p:cNvPr id="46" name="Picture 45">
                <a:extLst>
                  <a:ext uri="{FF2B5EF4-FFF2-40B4-BE49-F238E27FC236}">
                    <a16:creationId xmlns:a16="http://schemas.microsoft.com/office/drawing/2014/main" id="{60AF6578-CEE2-449D-B156-79E19BB22698}"/>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475362" y="1329055"/>
                <a:ext cx="914400" cy="707136"/>
              </a:xfrm>
              <a:prstGeom prst="rect">
                <a:avLst/>
              </a:prstGeom>
              <a:effectLst>
                <a:outerShdw blurRad="50800" dist="38100" dir="2700000" algn="tl" rotWithShape="0">
                  <a:srgbClr val="000000">
                    <a:alpha val="43000"/>
                  </a:srgbClr>
                </a:outerShdw>
              </a:effectLst>
            </p:spPr>
          </p:pic>
          <p:sp>
            <p:nvSpPr>
              <p:cNvPr id="48" name="Rectangle 47">
                <a:extLst>
                  <a:ext uri="{FF2B5EF4-FFF2-40B4-BE49-F238E27FC236}">
                    <a16:creationId xmlns:a16="http://schemas.microsoft.com/office/drawing/2014/main" id="{F8B6D568-66ED-457B-BE58-34DD0FEDA5E1}"/>
                  </a:ext>
                  <a:ext uri="{C183D7F6-B498-43B3-948B-1728B52AA6E4}">
                    <adec:decorative xmlns:adec="http://schemas.microsoft.com/office/drawing/2017/decorative" val="1"/>
                  </a:ext>
                </a:extLst>
              </p:cNvPr>
              <p:cNvSpPr/>
              <p:nvPr/>
            </p:nvSpPr>
            <p:spPr>
              <a:xfrm>
                <a:off x="7462967" y="2042656"/>
                <a:ext cx="595035"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USFS</a:t>
                </a:r>
              </a:p>
            </p:txBody>
          </p:sp>
          <p:pic>
            <p:nvPicPr>
              <p:cNvPr id="49" name="Picture 48">
                <a:extLst>
                  <a:ext uri="{FF2B5EF4-FFF2-40B4-BE49-F238E27FC236}">
                    <a16:creationId xmlns:a16="http://schemas.microsoft.com/office/drawing/2014/main" id="{F550911E-97BE-40F0-9ECF-3EE2DC8B0627}"/>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4697245" y="1329195"/>
                <a:ext cx="684893" cy="682359"/>
              </a:xfrm>
              <a:prstGeom prst="rect">
                <a:avLst/>
              </a:prstGeom>
              <a:effectLst>
                <a:outerShdw blurRad="50800" dist="38100" dir="2700000" algn="tl" rotWithShape="0">
                  <a:srgbClr val="000000">
                    <a:alpha val="43000"/>
                  </a:srgbClr>
                </a:outerShdw>
              </a:effectLst>
            </p:spPr>
          </p:pic>
          <p:sp>
            <p:nvSpPr>
              <p:cNvPr id="50" name="Rectangle 49">
                <a:extLst>
                  <a:ext uri="{FF2B5EF4-FFF2-40B4-BE49-F238E27FC236}">
                    <a16:creationId xmlns:a16="http://schemas.microsoft.com/office/drawing/2014/main" id="{CA89779A-19E3-4EC2-8C87-3A1CC1DFF784}"/>
                  </a:ext>
                  <a:ext uri="{C183D7F6-B498-43B3-948B-1728B52AA6E4}">
                    <adec:decorative xmlns:adec="http://schemas.microsoft.com/office/drawing/2017/decorative" val="1"/>
                  </a:ext>
                </a:extLst>
              </p:cNvPr>
              <p:cNvSpPr/>
              <p:nvPr/>
            </p:nvSpPr>
            <p:spPr>
              <a:xfrm>
                <a:off x="4412853" y="2042656"/>
                <a:ext cx="1284134"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SPACE FORCE</a:t>
                </a:r>
              </a:p>
            </p:txBody>
          </p:sp>
          <p:pic>
            <p:nvPicPr>
              <p:cNvPr id="61" name="Picture 60">
                <a:extLst>
                  <a:ext uri="{FF2B5EF4-FFF2-40B4-BE49-F238E27FC236}">
                    <a16:creationId xmlns:a16="http://schemas.microsoft.com/office/drawing/2014/main" id="{ACD5F5B6-F356-8446-916A-FF57F3C25854}"/>
                  </a:ext>
                  <a:ext uri="{C183D7F6-B498-43B3-948B-1728B52AA6E4}">
                    <adec:decorative xmlns:adec="http://schemas.microsoft.com/office/drawing/2017/decorative" val="1"/>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7429499" y="1364546"/>
                <a:ext cx="637701" cy="692853"/>
              </a:xfrm>
              <a:prstGeom prst="rect">
                <a:avLst/>
              </a:prstGeom>
              <a:effectLst>
                <a:outerShdw blurRad="50800" dist="38100" dir="2700000" algn="tl" rotWithShape="0">
                  <a:prstClr val="black">
                    <a:alpha val="40000"/>
                  </a:prstClr>
                </a:outerShdw>
              </a:effectLst>
            </p:spPr>
          </p:pic>
        </p:grpSp>
        <p:grpSp>
          <p:nvGrpSpPr>
            <p:cNvPr id="3" name="Group 2">
              <a:extLst>
                <a:ext uri="{FF2B5EF4-FFF2-40B4-BE49-F238E27FC236}">
                  <a16:creationId xmlns:a16="http://schemas.microsoft.com/office/drawing/2014/main" id="{AAE99A8F-E0A6-2B8D-5587-26FC469C7CDD}"/>
                </a:ext>
              </a:extLst>
            </p:cNvPr>
            <p:cNvGrpSpPr/>
            <p:nvPr/>
          </p:nvGrpSpPr>
          <p:grpSpPr>
            <a:xfrm>
              <a:off x="1442491" y="5459018"/>
              <a:ext cx="6284666" cy="914477"/>
              <a:chOff x="1442491" y="5459018"/>
              <a:chExt cx="6284666" cy="914477"/>
            </a:xfrm>
          </p:grpSpPr>
          <p:sp>
            <p:nvSpPr>
              <p:cNvPr id="21" name="TextBox 20">
                <a:extLst>
                  <a:ext uri="{FF2B5EF4-FFF2-40B4-BE49-F238E27FC236}">
                    <a16:creationId xmlns:a16="http://schemas.microsoft.com/office/drawing/2014/main" id="{55E55A02-C0EE-4E2E-9B0A-FC01364F81D4}"/>
                  </a:ext>
                  <a:ext uri="{C183D7F6-B498-43B3-948B-1728B52AA6E4}">
                    <adec:decorative xmlns:adec="http://schemas.microsoft.com/office/drawing/2017/decorative" val="1"/>
                  </a:ext>
                </a:extLst>
              </p:cNvPr>
              <p:cNvSpPr txBox="1"/>
              <p:nvPr/>
            </p:nvSpPr>
            <p:spPr>
              <a:xfrm>
                <a:off x="1442491" y="6096496"/>
                <a:ext cx="1447800" cy="276999"/>
              </a:xfrm>
              <a:prstGeom prst="rect">
                <a:avLst/>
              </a:prstGeom>
              <a:noFill/>
            </p:spPr>
            <p:txBody>
              <a:bodyPr wrap="square" rtlCol="0">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USTRANSCOM</a:t>
                </a:r>
              </a:p>
            </p:txBody>
          </p:sp>
          <p:sp>
            <p:nvSpPr>
              <p:cNvPr id="22" name="Rectangle 21">
                <a:extLst>
                  <a:ext uri="{FF2B5EF4-FFF2-40B4-BE49-F238E27FC236}">
                    <a16:creationId xmlns:a16="http://schemas.microsoft.com/office/drawing/2014/main" id="{A983A448-0391-488F-8623-63A6C8694A43}"/>
                  </a:ext>
                  <a:ext uri="{C183D7F6-B498-43B3-948B-1728B52AA6E4}">
                    <adec:decorative xmlns:adec="http://schemas.microsoft.com/office/drawing/2017/decorative" val="1"/>
                  </a:ext>
                </a:extLst>
              </p:cNvPr>
              <p:cNvSpPr/>
              <p:nvPr/>
            </p:nvSpPr>
            <p:spPr>
              <a:xfrm>
                <a:off x="2773005" y="6096496"/>
                <a:ext cx="1256883"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USSTRATCOM</a:t>
                </a:r>
              </a:p>
            </p:txBody>
          </p:sp>
          <p:sp>
            <p:nvSpPr>
              <p:cNvPr id="23" name="Rectangle 22">
                <a:extLst>
                  <a:ext uri="{FF2B5EF4-FFF2-40B4-BE49-F238E27FC236}">
                    <a16:creationId xmlns:a16="http://schemas.microsoft.com/office/drawing/2014/main" id="{272EC194-4FDF-487F-AAA1-B4BC53FCE143}"/>
                  </a:ext>
                  <a:ext uri="{C183D7F6-B498-43B3-948B-1728B52AA6E4}">
                    <adec:decorative xmlns:adec="http://schemas.microsoft.com/office/drawing/2017/decorative" val="1"/>
                  </a:ext>
                </a:extLst>
              </p:cNvPr>
              <p:cNvSpPr/>
              <p:nvPr/>
            </p:nvSpPr>
            <p:spPr>
              <a:xfrm>
                <a:off x="4083969" y="6096496"/>
                <a:ext cx="979755"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USSOCOM</a:t>
                </a:r>
              </a:p>
            </p:txBody>
          </p:sp>
          <p:pic>
            <p:nvPicPr>
              <p:cNvPr id="24" name="Picture 52">
                <a:extLst>
                  <a:ext uri="{FF2B5EF4-FFF2-40B4-BE49-F238E27FC236}">
                    <a16:creationId xmlns:a16="http://schemas.microsoft.com/office/drawing/2014/main" id="{EDB8BD58-D26D-4CCD-B920-D2DCC3B09A35}"/>
                  </a:ext>
                  <a:ext uri="{C183D7F6-B498-43B3-948B-1728B52AA6E4}">
                    <adec:decorative xmlns:adec="http://schemas.microsoft.com/office/drawing/2017/decorative" val="1"/>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1693127" y="5459018"/>
                <a:ext cx="693173" cy="693173"/>
              </a:xfrm>
              <a:prstGeom prst="rect">
                <a:avLst/>
              </a:prstGeom>
              <a:noFill/>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5" name="Picture 55">
                <a:extLst>
                  <a:ext uri="{FF2B5EF4-FFF2-40B4-BE49-F238E27FC236}">
                    <a16:creationId xmlns:a16="http://schemas.microsoft.com/office/drawing/2014/main" id="{EBB995F5-5628-4CA1-B5D2-7935B61A0933}"/>
                  </a:ext>
                  <a:ext uri="{C183D7F6-B498-43B3-948B-1728B52AA6E4}">
                    <adec:decorative xmlns:adec="http://schemas.microsoft.com/office/drawing/2017/decorative" val="1"/>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3100070" y="5545842"/>
                <a:ext cx="538142" cy="538142"/>
              </a:xfrm>
              <a:prstGeom prst="rect">
                <a:avLst/>
              </a:prstGeom>
              <a:noFill/>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6" name="Picture 57">
                <a:extLst>
                  <a:ext uri="{FF2B5EF4-FFF2-40B4-BE49-F238E27FC236}">
                    <a16:creationId xmlns:a16="http://schemas.microsoft.com/office/drawing/2014/main" id="{0ECE14FF-3B42-4710-A931-EBE9ABDAE30F}"/>
                  </a:ext>
                  <a:ext uri="{C183D7F6-B498-43B3-948B-1728B52AA6E4}">
                    <adec:decorative xmlns:adec="http://schemas.microsoft.com/office/drawing/2017/decorative" val="1"/>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4283801" y="5532131"/>
                <a:ext cx="473391" cy="562622"/>
              </a:xfrm>
              <a:prstGeom prst="rect">
                <a:avLst/>
              </a:prstGeom>
              <a:noFill/>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A4207F30-B1B7-4051-8CCB-1B68E3DCB956}"/>
                  </a:ext>
                  <a:ext uri="{C183D7F6-B498-43B3-948B-1728B52AA6E4}">
                    <adec:decorative xmlns:adec="http://schemas.microsoft.com/office/drawing/2017/decorative" val="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771258" y="5542376"/>
                <a:ext cx="546072" cy="544328"/>
              </a:xfrm>
              <a:prstGeom prst="rect">
                <a:avLst/>
              </a:prstGeom>
              <a:noFill/>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4B65BDB9-BD09-406A-BE16-2DFD9E21DA29}"/>
                  </a:ext>
                  <a:ext uri="{C183D7F6-B498-43B3-948B-1728B52AA6E4}">
                    <adec:decorative xmlns:adec="http://schemas.microsoft.com/office/drawing/2017/decorative" val="1"/>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441246" y="5542376"/>
                <a:ext cx="546072" cy="544328"/>
              </a:xfrm>
              <a:prstGeom prst="rect">
                <a:avLst/>
              </a:prstGeom>
              <a:noFill/>
              <a:effectLst>
                <a:outerShdw blurRad="50800" dist="38100" dir="2700000" algn="tl" rotWithShape="0">
                  <a:srgbClr val="000000">
                    <a:alpha val="43000"/>
                  </a:srgbClr>
                </a:outerShdw>
              </a:effectLst>
            </p:spPr>
          </p:pic>
          <p:sp>
            <p:nvSpPr>
              <p:cNvPr id="29" name="Rectangle 28">
                <a:extLst>
                  <a:ext uri="{FF2B5EF4-FFF2-40B4-BE49-F238E27FC236}">
                    <a16:creationId xmlns:a16="http://schemas.microsoft.com/office/drawing/2014/main" id="{3B2B3A28-8474-4979-B985-54584BB08DB7}"/>
                  </a:ext>
                  <a:ext uri="{C183D7F6-B498-43B3-948B-1728B52AA6E4}">
                    <adec:decorative xmlns:adec="http://schemas.microsoft.com/office/drawing/2017/decorative" val="1"/>
                  </a:ext>
                </a:extLst>
              </p:cNvPr>
              <p:cNvSpPr/>
              <p:nvPr/>
            </p:nvSpPr>
            <p:spPr>
              <a:xfrm>
                <a:off x="5100091" y="6096496"/>
                <a:ext cx="1293944"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USCYBERCOM</a:t>
                </a:r>
              </a:p>
            </p:txBody>
          </p:sp>
          <p:sp>
            <p:nvSpPr>
              <p:cNvPr id="30" name="Rectangle 29">
                <a:extLst>
                  <a:ext uri="{FF2B5EF4-FFF2-40B4-BE49-F238E27FC236}">
                    <a16:creationId xmlns:a16="http://schemas.microsoft.com/office/drawing/2014/main" id="{E5BFCC3B-DE6E-4F95-B3F4-8B240D7FCDB1}"/>
                  </a:ext>
                  <a:ext uri="{C183D7F6-B498-43B3-948B-1728B52AA6E4}">
                    <adec:decorative xmlns:adec="http://schemas.microsoft.com/office/drawing/2017/decorative" val="1"/>
                  </a:ext>
                </a:extLst>
              </p:cNvPr>
              <p:cNvSpPr/>
              <p:nvPr/>
            </p:nvSpPr>
            <p:spPr>
              <a:xfrm>
                <a:off x="6452641" y="6096496"/>
                <a:ext cx="1274516" cy="276999"/>
              </a:xfrm>
              <a:prstGeom prst="rect">
                <a:avLst/>
              </a:prstGeom>
            </p:spPr>
            <p:txBody>
              <a:bodyPr wrap="none">
                <a:spAutoFit/>
              </a:bodyPr>
              <a:lstStyle/>
              <a:p>
                <a:r>
                  <a:rPr lang="en-US" sz="1200" b="1" dirty="0">
                    <a:solidFill>
                      <a:prstClr val="black"/>
                    </a:solidFill>
                    <a:effectLst>
                      <a:outerShdw blurRad="38100" dist="38100" dir="2700000" algn="tl">
                        <a:srgbClr val="000000">
                          <a:alpha val="43137"/>
                        </a:srgbClr>
                      </a:outerShdw>
                    </a:effectLst>
                    <a:cs typeface="Times New Roman" panose="02020603050405020304" pitchFamily="18" charset="0"/>
                  </a:rPr>
                  <a:t>USSPACECOM</a:t>
                </a:r>
              </a:p>
            </p:txBody>
          </p:sp>
        </p:grpSp>
      </p:grpSp>
      <p:sp>
        <p:nvSpPr>
          <p:cNvPr id="4" name="Slide Number Placeholder 3">
            <a:extLst>
              <a:ext uri="{FF2B5EF4-FFF2-40B4-BE49-F238E27FC236}">
                <a16:creationId xmlns:a16="http://schemas.microsoft.com/office/drawing/2014/main" id="{2701297A-0204-4283-B204-77E62E852D67}"/>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5</a:t>
            </a:fld>
            <a:endParaRPr lang="en-US" dirty="0"/>
          </a:p>
        </p:txBody>
      </p:sp>
    </p:spTree>
    <p:extLst>
      <p:ext uri="{BB962C8B-B14F-4D97-AF65-F5344CB8AC3E}">
        <p14:creationId xmlns:p14="http://schemas.microsoft.com/office/powerpoint/2010/main" val="1411938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1211281E-8B95-F605-E810-3FF76C0AA161}"/>
              </a:ext>
            </a:extLst>
          </p:cNvPr>
          <p:cNvSpPr/>
          <p:nvPr/>
        </p:nvSpPr>
        <p:spPr>
          <a:xfrm>
            <a:off x="4891528" y="2927720"/>
            <a:ext cx="1476360" cy="1028931"/>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A836BF4-3E9B-38A0-9E2B-94F971A812E5}"/>
              </a:ext>
            </a:extLst>
          </p:cNvPr>
          <p:cNvGrpSpPr/>
          <p:nvPr/>
        </p:nvGrpSpPr>
        <p:grpSpPr>
          <a:xfrm>
            <a:off x="4771785" y="2842335"/>
            <a:ext cx="1661672" cy="1149610"/>
            <a:chOff x="4771785" y="2878265"/>
            <a:chExt cx="1696735" cy="1040830"/>
          </a:xfrm>
        </p:grpSpPr>
        <p:sp>
          <p:nvSpPr>
            <p:cNvPr id="5" name="TextBox 4">
              <a:extLst>
                <a:ext uri="{FF2B5EF4-FFF2-40B4-BE49-F238E27FC236}">
                  <a16:creationId xmlns:a16="http://schemas.microsoft.com/office/drawing/2014/main" id="{BEAEFB28-FD7A-E874-B916-6E842D2CC735}"/>
                </a:ext>
              </a:extLst>
            </p:cNvPr>
            <p:cNvSpPr txBox="1"/>
            <p:nvPr/>
          </p:nvSpPr>
          <p:spPr>
            <a:xfrm>
              <a:off x="4891645" y="2878265"/>
              <a:ext cx="1476243" cy="1040830"/>
            </a:xfrm>
            <a:prstGeom prst="rect">
              <a:avLst/>
            </a:prstGeom>
            <a:noFill/>
          </p:spPr>
          <p:txBody>
            <a:bodyPr wrap="square" rtlCol="0" anchor="ctr">
              <a:spAutoFit/>
            </a:bodyPr>
            <a:lstStyle/>
            <a:p>
              <a:pPr algn="ctr">
                <a:lnSpc>
                  <a:spcPts val="2100"/>
                </a:lnSpc>
              </a:pPr>
              <a:r>
                <a:rPr lang="en-US" sz="1400" dirty="0">
                  <a:solidFill>
                    <a:schemeClr val="bg1"/>
                  </a:solidFill>
                </a:rPr>
                <a:t>ABOUT</a:t>
              </a:r>
            </a:p>
            <a:p>
              <a:pPr algn="ctr">
                <a:lnSpc>
                  <a:spcPts val="2100"/>
                </a:lnSpc>
              </a:pPr>
              <a:endParaRPr lang="en-US" sz="1400" dirty="0">
                <a:solidFill>
                  <a:schemeClr val="bg1"/>
                </a:solidFill>
              </a:endParaRPr>
            </a:p>
            <a:p>
              <a:pPr algn="ctr">
                <a:lnSpc>
                  <a:spcPts val="2100"/>
                </a:lnSpc>
              </a:pPr>
              <a:endParaRPr lang="en-US" sz="1400" dirty="0">
                <a:solidFill>
                  <a:schemeClr val="bg1"/>
                </a:solidFill>
              </a:endParaRPr>
            </a:p>
            <a:p>
              <a:pPr algn="ctr">
                <a:lnSpc>
                  <a:spcPts val="2100"/>
                </a:lnSpc>
              </a:pPr>
              <a:r>
                <a:rPr lang="en-US" sz="1400" dirty="0">
                  <a:solidFill>
                    <a:schemeClr val="bg1"/>
                  </a:solidFill>
                </a:rPr>
                <a:t>LINE ITEMS</a:t>
              </a:r>
            </a:p>
          </p:txBody>
        </p:sp>
        <p:sp>
          <p:nvSpPr>
            <p:cNvPr id="2" name="TextBox 1">
              <a:extLst>
                <a:ext uri="{FF2B5EF4-FFF2-40B4-BE49-F238E27FC236}">
                  <a16:creationId xmlns:a16="http://schemas.microsoft.com/office/drawing/2014/main" id="{D45C16EB-712F-6E98-C6F3-2CE404F8A7C2}"/>
                </a:ext>
              </a:extLst>
            </p:cNvPr>
            <p:cNvSpPr txBox="1"/>
            <p:nvPr/>
          </p:nvSpPr>
          <p:spPr>
            <a:xfrm>
              <a:off x="4771785" y="3146072"/>
              <a:ext cx="1696735" cy="636723"/>
            </a:xfrm>
            <a:prstGeom prst="rect">
              <a:avLst/>
            </a:prstGeom>
            <a:noFill/>
          </p:spPr>
          <p:txBody>
            <a:bodyPr wrap="square" rtlCol="0" anchor="ctr">
              <a:spAutoFit/>
            </a:bodyPr>
            <a:lstStyle/>
            <a:p>
              <a:pPr algn="ctr">
                <a:lnSpc>
                  <a:spcPts val="2320"/>
                </a:lnSpc>
              </a:pPr>
              <a:r>
                <a:rPr lang="en-US" sz="2800" b="1">
                  <a:solidFill>
                    <a:schemeClr val="bg1"/>
                  </a:solidFill>
                </a:rPr>
                <a:t>FIVE MILLION</a:t>
              </a:r>
              <a:endParaRPr lang="en-US" sz="2800" b="1" dirty="0">
                <a:solidFill>
                  <a:schemeClr val="bg1"/>
                </a:solidFill>
              </a:endParaRPr>
            </a:p>
          </p:txBody>
        </p:sp>
      </p:grpSp>
      <p:sp>
        <p:nvSpPr>
          <p:cNvPr id="15" name="TextBox 14">
            <a:extLst>
              <a:ext uri="{FF2B5EF4-FFF2-40B4-BE49-F238E27FC236}">
                <a16:creationId xmlns:a16="http://schemas.microsoft.com/office/drawing/2014/main" id="{91C6462E-1608-EA47-B1BC-4155D2A59678}"/>
              </a:ext>
            </a:extLst>
          </p:cNvPr>
          <p:cNvSpPr txBox="1"/>
          <p:nvPr/>
        </p:nvSpPr>
        <p:spPr>
          <a:xfrm>
            <a:off x="4891528" y="4014533"/>
            <a:ext cx="4064853" cy="307777"/>
          </a:xfrm>
          <a:prstGeom prst="rect">
            <a:avLst/>
          </a:prstGeom>
          <a:noFill/>
        </p:spPr>
        <p:txBody>
          <a:bodyPr wrap="square" rtlCol="0">
            <a:spAutoFit/>
          </a:bodyPr>
          <a:lstStyle/>
          <a:p>
            <a:r>
              <a:rPr lang="en-US" sz="1400" b="1" dirty="0">
                <a:solidFill>
                  <a:srgbClr val="4C4700"/>
                </a:solidFill>
              </a:rPr>
              <a:t>DLA REGIONAL COMMANDS</a:t>
            </a:r>
          </a:p>
        </p:txBody>
      </p:sp>
      <p:cxnSp>
        <p:nvCxnSpPr>
          <p:cNvPr id="23" name="Straight Connector 22">
            <a:extLst>
              <a:ext uri="{FF2B5EF4-FFF2-40B4-BE49-F238E27FC236}">
                <a16:creationId xmlns:a16="http://schemas.microsoft.com/office/drawing/2014/main" id="{D138371C-BD0B-554C-B2A7-79A48220D48F}"/>
              </a:ext>
              <a:ext uri="{C183D7F6-B498-43B3-948B-1728B52AA6E4}">
                <adec:decorative xmlns:adec="http://schemas.microsoft.com/office/drawing/2017/decorative" val="1"/>
              </a:ext>
            </a:extLst>
          </p:cNvPr>
          <p:cNvCxnSpPr/>
          <p:nvPr/>
        </p:nvCxnSpPr>
        <p:spPr>
          <a:xfrm>
            <a:off x="4968875" y="4053770"/>
            <a:ext cx="3870325" cy="0"/>
          </a:xfrm>
          <a:prstGeom prst="line">
            <a:avLst/>
          </a:prstGeom>
          <a:ln w="15875">
            <a:solidFill>
              <a:srgbClr val="414042"/>
            </a:solidFill>
          </a:ln>
        </p:spPr>
        <p:style>
          <a:lnRef idx="1">
            <a:schemeClr val="accent1"/>
          </a:lnRef>
          <a:fillRef idx="0">
            <a:schemeClr val="accent1"/>
          </a:fillRef>
          <a:effectRef idx="0">
            <a:schemeClr val="accent1"/>
          </a:effectRef>
          <a:fontRef idx="minor">
            <a:schemeClr val="tx1"/>
          </a:fontRef>
        </p:style>
      </p:cxnSp>
      <p:sp>
        <p:nvSpPr>
          <p:cNvPr id="34" name="Title 33">
            <a:extLst>
              <a:ext uri="{FF2B5EF4-FFF2-40B4-BE49-F238E27FC236}">
                <a16:creationId xmlns:a16="http://schemas.microsoft.com/office/drawing/2014/main" id="{F312B8B4-668C-B440-B38F-4AEDD952A981}"/>
              </a:ext>
            </a:extLst>
          </p:cNvPr>
          <p:cNvSpPr>
            <a:spLocks noGrp="1"/>
          </p:cNvSpPr>
          <p:nvPr>
            <p:ph type="title" idx="4294967295"/>
          </p:nvPr>
        </p:nvSpPr>
        <p:spPr>
          <a:xfrm>
            <a:off x="0" y="-1446213"/>
            <a:ext cx="8255000" cy="1325563"/>
          </a:xfrm>
        </p:spPr>
        <p:txBody>
          <a:bodyPr vert="horz" lIns="91440" tIns="45720" rIns="91440" bIns="45720" rtlCol="0" anchor="b">
            <a:normAutofit/>
          </a:bodyPr>
          <a:lstStyle/>
          <a:p>
            <a:r>
              <a:rPr lang="en-US" dirty="0"/>
              <a:t>Defense logistics agency quick facts</a:t>
            </a:r>
          </a:p>
        </p:txBody>
      </p:sp>
      <p:sp>
        <p:nvSpPr>
          <p:cNvPr id="33" name="Slide Number Placeholder 3">
            <a:extLst>
              <a:ext uri="{FF2B5EF4-FFF2-40B4-BE49-F238E27FC236}">
                <a16:creationId xmlns:a16="http://schemas.microsoft.com/office/drawing/2014/main" id="{00246D0D-3CCA-6144-8793-183122AFC351}"/>
              </a:ext>
              <a:ext uri="{C183D7F6-B498-43B3-948B-1728B52AA6E4}">
                <adec:decorative xmlns:adec="http://schemas.microsoft.com/office/drawing/2017/decorative" val="1"/>
              </a:ext>
            </a:extLst>
          </p:cNvPr>
          <p:cNvSpPr>
            <a:spLocks noGrp="1"/>
          </p:cNvSpPr>
          <p:nvPr>
            <p:ph type="sldNum" sz="quarter" idx="4294967295"/>
          </p:nvPr>
        </p:nvSpPr>
        <p:spPr>
          <a:xfrm>
            <a:off x="8686800" y="6492875"/>
            <a:ext cx="457200" cy="365125"/>
          </a:xfrm>
        </p:spPr>
        <p:txBody>
          <a:bodyPr/>
          <a:lstStyle/>
          <a:p>
            <a:fld id="{0F70353F-5ECB-4B50-B3EA-C871EA4E3F32}" type="slidenum">
              <a:rPr lang="en-US" smtClean="0">
                <a:solidFill>
                  <a:schemeClr val="bg1"/>
                </a:solidFill>
              </a:rPr>
              <a:t>6</a:t>
            </a:fld>
            <a:endParaRPr lang="en-US" dirty="0">
              <a:solidFill>
                <a:schemeClr val="bg1"/>
              </a:solidFill>
            </a:endParaRPr>
          </a:p>
        </p:txBody>
      </p:sp>
      <p:pic>
        <p:nvPicPr>
          <p:cNvPr id="10" name="Picture 9">
            <a:extLst>
              <a:ext uri="{FF2B5EF4-FFF2-40B4-BE49-F238E27FC236}">
                <a16:creationId xmlns:a16="http://schemas.microsoft.com/office/drawing/2014/main" id="{CC8576F6-6515-9A44-8320-83A098B98E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29" y="161471"/>
            <a:ext cx="8828950" cy="1730938"/>
          </a:xfrm>
          <a:prstGeom prst="rect">
            <a:avLst/>
          </a:prstGeom>
        </p:spPr>
      </p:pic>
      <p:sp>
        <p:nvSpPr>
          <p:cNvPr id="13" name="TextBox 12">
            <a:extLst>
              <a:ext uri="{FF2B5EF4-FFF2-40B4-BE49-F238E27FC236}">
                <a16:creationId xmlns:a16="http://schemas.microsoft.com/office/drawing/2014/main" id="{38DBBBAD-7472-674B-8A47-6E136213E773}"/>
              </a:ext>
            </a:extLst>
          </p:cNvPr>
          <p:cNvSpPr txBox="1"/>
          <p:nvPr/>
        </p:nvSpPr>
        <p:spPr>
          <a:xfrm>
            <a:off x="154592" y="2052591"/>
            <a:ext cx="4641156" cy="4178067"/>
          </a:xfrm>
          <a:prstGeom prst="rect">
            <a:avLst/>
          </a:prstGeom>
          <a:noFill/>
        </p:spPr>
        <p:txBody>
          <a:bodyPr wrap="square" rtlCol="0">
            <a:spAutoFit/>
          </a:bodyPr>
          <a:lstStyle/>
          <a:p>
            <a:r>
              <a:rPr lang="en-US" b="1" dirty="0">
                <a:solidFill>
                  <a:srgbClr val="4C4700"/>
                </a:solidFill>
              </a:rPr>
              <a:t>6 MAJOR SUBORDINATE COMMANDS</a:t>
            </a:r>
          </a:p>
          <a:p>
            <a:pPr>
              <a:lnSpc>
                <a:spcPts val="1220"/>
              </a:lnSpc>
            </a:pPr>
            <a:r>
              <a:rPr lang="en-US" sz="1050" b="1" dirty="0">
                <a:solidFill>
                  <a:srgbClr val="4C4700"/>
                </a:solidFill>
              </a:rPr>
              <a:t>• DLA AVIATION</a:t>
            </a:r>
          </a:p>
          <a:p>
            <a:pPr>
              <a:lnSpc>
                <a:spcPts val="1220"/>
              </a:lnSpc>
            </a:pPr>
            <a:r>
              <a:rPr lang="en-US" sz="1050" dirty="0"/>
              <a:t>Manages the supply chain for aviation weapons systems repair parts, flight safety equipment, maps, consumable hardware, environmental products and industrial plant equipment.</a:t>
            </a:r>
          </a:p>
          <a:p>
            <a:pPr>
              <a:lnSpc>
                <a:spcPts val="920"/>
              </a:lnSpc>
            </a:pPr>
            <a:endParaRPr lang="en-US" sz="1050" dirty="0"/>
          </a:p>
          <a:p>
            <a:pPr>
              <a:lnSpc>
                <a:spcPts val="1220"/>
              </a:lnSpc>
            </a:pPr>
            <a:r>
              <a:rPr lang="en-US" sz="1050" b="1" dirty="0">
                <a:solidFill>
                  <a:srgbClr val="4C4700"/>
                </a:solidFill>
              </a:rPr>
              <a:t>• DLA TROOP SUPPORT</a:t>
            </a:r>
          </a:p>
          <a:p>
            <a:pPr>
              <a:lnSpc>
                <a:spcPts val="1220"/>
              </a:lnSpc>
            </a:pPr>
            <a:r>
              <a:rPr lang="en-US" sz="1050" dirty="0"/>
              <a:t>Manages the supply chains for food, textiles, construction material and medical supplies and equipment, including pharmaceuticals.</a:t>
            </a:r>
          </a:p>
          <a:p>
            <a:pPr>
              <a:lnSpc>
                <a:spcPts val="920"/>
              </a:lnSpc>
            </a:pPr>
            <a:endParaRPr lang="en-US" sz="1050" dirty="0"/>
          </a:p>
          <a:p>
            <a:pPr>
              <a:lnSpc>
                <a:spcPts val="1220"/>
              </a:lnSpc>
            </a:pPr>
            <a:r>
              <a:rPr lang="en-US" sz="1050" b="1" dirty="0">
                <a:solidFill>
                  <a:srgbClr val="4C4700"/>
                </a:solidFill>
              </a:rPr>
              <a:t>• DLA DISPOSITION SERVICES</a:t>
            </a:r>
          </a:p>
          <a:p>
            <a:pPr>
              <a:lnSpc>
                <a:spcPts val="1220"/>
              </a:lnSpc>
            </a:pPr>
            <a:r>
              <a:rPr lang="en-US" sz="1050" dirty="0"/>
              <a:t>Disposes of excess property by reutilization, transfer and demilitarization; conducts environmental disposal and reuse.</a:t>
            </a:r>
          </a:p>
          <a:p>
            <a:pPr>
              <a:lnSpc>
                <a:spcPts val="920"/>
              </a:lnSpc>
            </a:pPr>
            <a:endParaRPr lang="en-US" sz="1050" b="1" dirty="0"/>
          </a:p>
          <a:p>
            <a:pPr>
              <a:lnSpc>
                <a:spcPts val="1220"/>
              </a:lnSpc>
            </a:pPr>
            <a:r>
              <a:rPr lang="en-US" sz="1050" b="1" dirty="0">
                <a:solidFill>
                  <a:srgbClr val="4C4700"/>
                </a:solidFill>
              </a:rPr>
              <a:t>• DLA LAND AND MARITIME</a:t>
            </a:r>
          </a:p>
          <a:p>
            <a:pPr>
              <a:lnSpc>
                <a:spcPts val="1220"/>
              </a:lnSpc>
            </a:pPr>
            <a:r>
              <a:rPr lang="en-US" sz="1050" dirty="0"/>
              <a:t>Manages the supply chain for ground-based and maritime weapons systems repair parts, consumable hardware, small arms parts and fluid-handling systems.</a:t>
            </a:r>
          </a:p>
          <a:p>
            <a:pPr>
              <a:lnSpc>
                <a:spcPts val="920"/>
              </a:lnSpc>
            </a:pPr>
            <a:endParaRPr lang="en-US" sz="1050" dirty="0"/>
          </a:p>
          <a:p>
            <a:pPr>
              <a:lnSpc>
                <a:spcPts val="1220"/>
              </a:lnSpc>
            </a:pPr>
            <a:r>
              <a:rPr lang="en-US" sz="1050" b="1" dirty="0">
                <a:solidFill>
                  <a:srgbClr val="4C4700"/>
                </a:solidFill>
              </a:rPr>
              <a:t>• DLA ENERGY</a:t>
            </a:r>
          </a:p>
          <a:p>
            <a:pPr>
              <a:lnSpc>
                <a:spcPts val="1220"/>
              </a:lnSpc>
            </a:pPr>
            <a:r>
              <a:rPr lang="en-US" sz="1050" dirty="0"/>
              <a:t>Manages the supply chain for petroleum and lubrication products, alternative fuel and renewable energy, aerospace energy; provides fuel quality and technical support, fuel card programs and installation energy services.</a:t>
            </a:r>
          </a:p>
          <a:p>
            <a:pPr>
              <a:lnSpc>
                <a:spcPts val="920"/>
              </a:lnSpc>
            </a:pPr>
            <a:endParaRPr lang="en-US" sz="1050" b="1" dirty="0"/>
          </a:p>
          <a:p>
            <a:pPr>
              <a:lnSpc>
                <a:spcPts val="1220"/>
              </a:lnSpc>
            </a:pPr>
            <a:r>
              <a:rPr lang="en-US" sz="1050" b="1" dirty="0">
                <a:solidFill>
                  <a:srgbClr val="4C4700"/>
                </a:solidFill>
              </a:rPr>
              <a:t>• DLA DISTRIBUTION</a:t>
            </a:r>
          </a:p>
          <a:p>
            <a:pPr>
              <a:lnSpc>
                <a:spcPts val="1220"/>
              </a:lnSpc>
            </a:pPr>
            <a:r>
              <a:rPr lang="en-US" sz="1050" dirty="0"/>
              <a:t>Provides storage and distribution solutions and management, transportation planning and management, logistics planning and contingency operations; operates a global network of distribution centers.</a:t>
            </a:r>
          </a:p>
        </p:txBody>
      </p:sp>
      <p:pic>
        <p:nvPicPr>
          <p:cNvPr id="12" name="Picture 11" descr="DLA manages multiple supply chains including subsistence, maritime systems, clothing and textiles, medical, fuel and energy, land systems, construction and equipment, and aviation systems.&#10;DLA also manages about 5 million line items">
            <a:extLst>
              <a:ext uri="{FF2B5EF4-FFF2-40B4-BE49-F238E27FC236}">
                <a16:creationId xmlns:a16="http://schemas.microsoft.com/office/drawing/2014/main" id="{3C3396B0-FE11-294D-8157-CC63FE04FE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6752"/>
          <a:stretch/>
        </p:blipFill>
        <p:spPr>
          <a:xfrm>
            <a:off x="4891528" y="1877734"/>
            <a:ext cx="3874995" cy="928919"/>
          </a:xfrm>
          <a:prstGeom prst="rect">
            <a:avLst/>
          </a:prstGeom>
        </p:spPr>
      </p:pic>
      <p:sp>
        <p:nvSpPr>
          <p:cNvPr id="18" name="Rounded Rectangle 17">
            <a:extLst>
              <a:ext uri="{FF2B5EF4-FFF2-40B4-BE49-F238E27FC236}">
                <a16:creationId xmlns:a16="http://schemas.microsoft.com/office/drawing/2014/main" id="{AC5DE73F-0F41-824E-B2CB-CA59F08E182C}"/>
              </a:ext>
              <a:ext uri="{C183D7F6-B498-43B3-948B-1728B52AA6E4}">
                <adec:decorative xmlns:adec="http://schemas.microsoft.com/office/drawing/2017/decorative" val="1"/>
              </a:ext>
            </a:extLst>
          </p:cNvPr>
          <p:cNvSpPr/>
          <p:nvPr/>
        </p:nvSpPr>
        <p:spPr>
          <a:xfrm>
            <a:off x="4956201" y="4335096"/>
            <a:ext cx="3872753" cy="1523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2FEB7791-867C-2F4E-84D8-A52A926E28F4}"/>
              </a:ext>
              <a:ext uri="{C183D7F6-B498-43B3-948B-1728B52AA6E4}">
                <adec:decorative xmlns:adec="http://schemas.microsoft.com/office/drawing/2017/decorative" val="1"/>
              </a:ext>
            </a:extLst>
          </p:cNvPr>
          <p:cNvSpPr/>
          <p:nvPr/>
        </p:nvSpPr>
        <p:spPr>
          <a:xfrm>
            <a:off x="4966447" y="5071482"/>
            <a:ext cx="3872753" cy="152380"/>
          </a:xfrm>
          <a:prstGeom prst="round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0BDC5B18-B170-5A47-856A-132FD09DE279}"/>
              </a:ext>
              <a:ext uri="{C183D7F6-B498-43B3-948B-1728B52AA6E4}">
                <adec:decorative xmlns:adec="http://schemas.microsoft.com/office/drawing/2017/decorative" val="1"/>
              </a:ext>
            </a:extLst>
          </p:cNvPr>
          <p:cNvSpPr/>
          <p:nvPr/>
        </p:nvSpPr>
        <p:spPr>
          <a:xfrm>
            <a:off x="4966447" y="5786098"/>
            <a:ext cx="3872753" cy="15238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3D2E737-956F-CF4E-BCB3-D4A7ECB21591}"/>
              </a:ext>
            </a:extLst>
          </p:cNvPr>
          <p:cNvSpPr txBox="1"/>
          <p:nvPr/>
        </p:nvSpPr>
        <p:spPr>
          <a:xfrm>
            <a:off x="4961306" y="4287691"/>
            <a:ext cx="4121203" cy="2169825"/>
          </a:xfrm>
          <a:prstGeom prst="rect">
            <a:avLst/>
          </a:prstGeom>
          <a:noFill/>
        </p:spPr>
        <p:txBody>
          <a:bodyPr wrap="square" rtlCol="0">
            <a:spAutoFit/>
          </a:bodyPr>
          <a:lstStyle/>
          <a:p>
            <a:r>
              <a:rPr lang="en-US" sz="1000" b="1" dirty="0">
                <a:solidFill>
                  <a:schemeClr val="bg1"/>
                </a:solidFill>
              </a:rPr>
              <a:t>DLA EUROPE &amp; AFRICA			        </a:t>
            </a:r>
            <a:r>
              <a:rPr lang="en-US" sz="800" dirty="0">
                <a:solidFill>
                  <a:schemeClr val="bg1"/>
                </a:solidFill>
              </a:rPr>
              <a:t>HQ: Kaiserslautern, Germany</a:t>
            </a:r>
          </a:p>
          <a:p>
            <a:r>
              <a:rPr lang="en-US" sz="1000" dirty="0"/>
              <a:t>The agency’s primary liaison to U.S. European Command, NATO and U.S. Africa Command, providing a unified DLA interface for warfighters throughout the areas of responsibility.</a:t>
            </a:r>
          </a:p>
          <a:p>
            <a:pPr>
              <a:lnSpc>
                <a:spcPts val="900"/>
              </a:lnSpc>
            </a:pPr>
            <a:endParaRPr lang="en-US" sz="1000" b="1" dirty="0"/>
          </a:p>
          <a:p>
            <a:r>
              <a:rPr lang="en-US" sz="1000" b="1" dirty="0">
                <a:solidFill>
                  <a:schemeClr val="bg1"/>
                </a:solidFill>
              </a:rPr>
              <a:t>DLA CENTCOM &amp; SOCOM		                        </a:t>
            </a:r>
            <a:r>
              <a:rPr lang="en-US" sz="800" dirty="0">
                <a:solidFill>
                  <a:schemeClr val="bg1"/>
                </a:solidFill>
              </a:rPr>
              <a:t>HQ: MacDill Air Force Base, FL</a:t>
            </a:r>
            <a:endParaRPr lang="en-US" sz="800" b="1" dirty="0">
              <a:solidFill>
                <a:schemeClr val="bg1"/>
              </a:solidFill>
            </a:endParaRPr>
          </a:p>
          <a:p>
            <a:r>
              <a:rPr lang="en-US" sz="1000" dirty="0"/>
              <a:t>The agency’s primary liaison to U.S. Central Command and U.S. Special Operations Command, providing a unified DLA interface for warfighters throughout the area of responsibility. </a:t>
            </a:r>
          </a:p>
          <a:p>
            <a:pPr>
              <a:lnSpc>
                <a:spcPts val="900"/>
              </a:lnSpc>
            </a:pPr>
            <a:endParaRPr lang="en-US" sz="1000" dirty="0"/>
          </a:p>
          <a:p>
            <a:r>
              <a:rPr lang="en-US" sz="1000" b="1" dirty="0">
                <a:solidFill>
                  <a:schemeClr val="bg1"/>
                </a:solidFill>
              </a:rPr>
              <a:t>DLA INDO-PACIFIC		</a:t>
            </a:r>
            <a:r>
              <a:rPr lang="en-US" sz="1000" dirty="0">
                <a:solidFill>
                  <a:schemeClr val="bg1"/>
                </a:solidFill>
              </a:rPr>
              <a:t>         </a:t>
            </a:r>
            <a:r>
              <a:rPr lang="en-US" sz="800" dirty="0">
                <a:solidFill>
                  <a:schemeClr val="bg1"/>
                </a:solidFill>
              </a:rPr>
              <a:t>HQ: Joint Base Pearl Harbor / Hickam, HI</a:t>
            </a:r>
            <a:endParaRPr lang="en-US" sz="800" b="1" dirty="0">
              <a:solidFill>
                <a:schemeClr val="bg1"/>
              </a:solidFill>
            </a:endParaRPr>
          </a:p>
          <a:p>
            <a:r>
              <a:rPr lang="en-US" sz="1000" dirty="0"/>
              <a:t>The agency’s primary liaison to U.S. </a:t>
            </a:r>
            <a:r>
              <a:rPr lang="en-US" sz="1000" dirty="0" err="1"/>
              <a:t>Indo-Pacific</a:t>
            </a:r>
            <a:r>
              <a:rPr lang="en-US" sz="1000" dirty="0"/>
              <a:t> Command, U.S. Forces Korea, U.S. Forces Japan and U.S. Alaskan Command, providing a unified DLA interface for warfighters throughout the area of responsibility.</a:t>
            </a:r>
          </a:p>
        </p:txBody>
      </p:sp>
      <p:cxnSp>
        <p:nvCxnSpPr>
          <p:cNvPr id="24" name="Straight Connector 23">
            <a:extLst>
              <a:ext uri="{FF2B5EF4-FFF2-40B4-BE49-F238E27FC236}">
                <a16:creationId xmlns:a16="http://schemas.microsoft.com/office/drawing/2014/main" id="{FD8DB7FA-7A8F-FB4B-B481-5854D56638D9}"/>
              </a:ext>
              <a:ext uri="{C183D7F6-B498-43B3-948B-1728B52AA6E4}">
                <adec:decorative xmlns:adec="http://schemas.microsoft.com/office/drawing/2017/decorative" val="1"/>
              </a:ext>
            </a:extLst>
          </p:cNvPr>
          <p:cNvCxnSpPr>
            <a:cxnSpLocks/>
          </p:cNvCxnSpPr>
          <p:nvPr/>
        </p:nvCxnSpPr>
        <p:spPr>
          <a:xfrm>
            <a:off x="4965700" y="4302125"/>
            <a:ext cx="38735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BEBF4E-B8AD-B849-AC93-91B4DB68F461}"/>
              </a:ext>
              <a:ext uri="{C183D7F6-B498-43B3-948B-1728B52AA6E4}">
                <adec:decorative xmlns:adec="http://schemas.microsoft.com/office/drawing/2017/decorative" val="1"/>
              </a:ext>
            </a:extLst>
          </p:cNvPr>
          <p:cNvCxnSpPr>
            <a:cxnSpLocks/>
          </p:cNvCxnSpPr>
          <p:nvPr/>
        </p:nvCxnSpPr>
        <p:spPr>
          <a:xfrm>
            <a:off x="4968875" y="5041900"/>
            <a:ext cx="3870325" cy="0"/>
          </a:xfrm>
          <a:prstGeom prst="line">
            <a:avLst/>
          </a:prstGeom>
          <a:ln w="95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BAB14D8-8204-CA4C-9674-AA483B410A7F}"/>
              </a:ext>
              <a:ext uri="{C183D7F6-B498-43B3-948B-1728B52AA6E4}">
                <adec:decorative xmlns:adec="http://schemas.microsoft.com/office/drawing/2017/decorative" val="1"/>
              </a:ext>
            </a:extLst>
          </p:cNvPr>
          <p:cNvCxnSpPr>
            <a:cxnSpLocks/>
          </p:cNvCxnSpPr>
          <p:nvPr/>
        </p:nvCxnSpPr>
        <p:spPr>
          <a:xfrm>
            <a:off x="4972050" y="5759450"/>
            <a:ext cx="3867150" cy="0"/>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2C3A0BDB-4B3D-124E-A877-31A57BA83E8C}"/>
              </a:ext>
              <a:ext uri="{C183D7F6-B498-43B3-948B-1728B52AA6E4}">
                <adec:decorative xmlns:adec="http://schemas.microsoft.com/office/drawing/2017/decorative" val="1"/>
              </a:ext>
            </a:extLst>
          </p:cNvPr>
          <p:cNvGrpSpPr/>
          <p:nvPr/>
        </p:nvGrpSpPr>
        <p:grpSpPr>
          <a:xfrm>
            <a:off x="-756" y="6450710"/>
            <a:ext cx="9144756" cy="414605"/>
            <a:chOff x="-756" y="6450710"/>
            <a:chExt cx="9144756" cy="414605"/>
          </a:xfrm>
        </p:grpSpPr>
        <p:sp>
          <p:nvSpPr>
            <p:cNvPr id="31" name="Rectangle 30">
              <a:extLst>
                <a:ext uri="{FF2B5EF4-FFF2-40B4-BE49-F238E27FC236}">
                  <a16:creationId xmlns:a16="http://schemas.microsoft.com/office/drawing/2014/main" id="{D778985F-AC70-E341-98B0-794148FFF03A}"/>
                </a:ext>
                <a:ext uri="{C183D7F6-B498-43B3-948B-1728B52AA6E4}">
                  <adec:decorative xmlns:adec="http://schemas.microsoft.com/office/drawing/2017/decorative" val="1"/>
                </a:ext>
              </a:extLst>
            </p:cNvPr>
            <p:cNvSpPr/>
            <p:nvPr/>
          </p:nvSpPr>
          <p:spPr>
            <a:xfrm>
              <a:off x="0" y="6495983"/>
              <a:ext cx="9144000" cy="369332"/>
            </a:xfrm>
            <a:prstGeom prst="rect">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0" b="1" i="0" u="none" strike="noStrike" kern="1200" cap="all" spc="0" normalizeH="0" baseline="0" noProof="0" dirty="0">
                <a:ln>
                  <a:noFill/>
                </a:ln>
                <a:solidFill>
                  <a:prstClr val="white"/>
                </a:solidFill>
                <a:effectLst/>
                <a:uLnTx/>
                <a:uFillTx/>
                <a:latin typeface="+mj-lt"/>
                <a:ea typeface="+mn-ea"/>
                <a:cs typeface="+mn-cs"/>
              </a:endParaRPr>
            </a:p>
          </p:txBody>
        </p:sp>
        <p:sp>
          <p:nvSpPr>
            <p:cNvPr id="32" name="TextBox 31">
              <a:extLst>
                <a:ext uri="{FF2B5EF4-FFF2-40B4-BE49-F238E27FC236}">
                  <a16:creationId xmlns:a16="http://schemas.microsoft.com/office/drawing/2014/main" id="{C19ADA96-7512-0E4A-8BEE-E25A135E111D}"/>
                </a:ext>
                <a:ext uri="{C183D7F6-B498-43B3-948B-1728B52AA6E4}">
                  <adec:decorative xmlns:adec="http://schemas.microsoft.com/office/drawing/2017/decorative" val="1"/>
                </a:ext>
              </a:extLst>
            </p:cNvPr>
            <p:cNvSpPr txBox="1"/>
            <p:nvPr/>
          </p:nvSpPr>
          <p:spPr>
            <a:xfrm>
              <a:off x="-756" y="6450710"/>
              <a:ext cx="914475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prstClr val="white"/>
                  </a:solidFill>
                  <a:effectLst/>
                  <a:uLnTx/>
                  <a:uFillTx/>
                  <a:latin typeface="+mn-lt"/>
                  <a:ea typeface="+mn-ea"/>
                  <a:cs typeface="+mn-cs"/>
                </a:rPr>
                <a:t>Warfighter Always</a:t>
              </a:r>
              <a:endParaRPr lang="en-US" sz="1200" dirty="0"/>
            </a:p>
          </p:txBody>
        </p:sp>
      </p:grpSp>
      <p:cxnSp>
        <p:nvCxnSpPr>
          <p:cNvPr id="7" name="Straight Connector 6">
            <a:extLst>
              <a:ext uri="{FF2B5EF4-FFF2-40B4-BE49-F238E27FC236}">
                <a16:creationId xmlns:a16="http://schemas.microsoft.com/office/drawing/2014/main" id="{1DF4315C-ED7B-F1AE-8582-24620ACF6275}"/>
              </a:ext>
              <a:ext uri="{C183D7F6-B498-43B3-948B-1728B52AA6E4}">
                <adec:decorative xmlns:adec="http://schemas.microsoft.com/office/drawing/2017/decorative" val="1"/>
              </a:ext>
            </a:extLst>
          </p:cNvPr>
          <p:cNvCxnSpPr/>
          <p:nvPr/>
        </p:nvCxnSpPr>
        <p:spPr>
          <a:xfrm>
            <a:off x="4965700" y="2829405"/>
            <a:ext cx="3870325" cy="0"/>
          </a:xfrm>
          <a:prstGeom prst="line">
            <a:avLst/>
          </a:prstGeom>
          <a:ln w="15875">
            <a:solidFill>
              <a:srgbClr val="414042"/>
            </a:solidFill>
          </a:ln>
        </p:spPr>
        <p:style>
          <a:lnRef idx="1">
            <a:schemeClr val="accent1"/>
          </a:lnRef>
          <a:fillRef idx="0">
            <a:schemeClr val="accent1"/>
          </a:fillRef>
          <a:effectRef idx="0">
            <a:schemeClr val="accent1"/>
          </a:effectRef>
          <a:fontRef idx="minor">
            <a:schemeClr val="tx1"/>
          </a:fontRef>
        </p:style>
      </p:cxnSp>
      <p:sp>
        <p:nvSpPr>
          <p:cNvPr id="11" name="Slide Number Placeholder 3">
            <a:extLst>
              <a:ext uri="{FF2B5EF4-FFF2-40B4-BE49-F238E27FC236}">
                <a16:creationId xmlns:a16="http://schemas.microsoft.com/office/drawing/2014/main" id="{66B307F4-D392-B23D-2961-F3C70F09C2D0}"/>
              </a:ext>
              <a:ext uri="{C183D7F6-B498-43B3-948B-1728B52AA6E4}">
                <adec:decorative xmlns:adec="http://schemas.microsoft.com/office/drawing/2017/decorative" val="1"/>
              </a:ext>
            </a:extLst>
          </p:cNvPr>
          <p:cNvSpPr txBox="1">
            <a:spLocks/>
          </p:cNvSpPr>
          <p:nvPr/>
        </p:nvSpPr>
        <p:spPr>
          <a:xfrm>
            <a:off x="8691073" y="6517947"/>
            <a:ext cx="391436" cy="2840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a:solidFill>
                  <a:schemeClr val="bg1"/>
                </a:solidFill>
              </a:rPr>
              <a:t>6</a:t>
            </a:r>
          </a:p>
        </p:txBody>
      </p:sp>
      <p:grpSp>
        <p:nvGrpSpPr>
          <p:cNvPr id="17" name="Group 16">
            <a:extLst>
              <a:ext uri="{FF2B5EF4-FFF2-40B4-BE49-F238E27FC236}">
                <a16:creationId xmlns:a16="http://schemas.microsoft.com/office/drawing/2014/main" id="{96ADD568-7C77-372C-D9F5-A6400BB31893}"/>
              </a:ext>
            </a:extLst>
          </p:cNvPr>
          <p:cNvGrpSpPr/>
          <p:nvPr/>
        </p:nvGrpSpPr>
        <p:grpSpPr>
          <a:xfrm>
            <a:off x="6506069" y="2895447"/>
            <a:ext cx="2413308" cy="1093909"/>
            <a:chOff x="6506069" y="2895447"/>
            <a:chExt cx="2413308" cy="1093909"/>
          </a:xfrm>
        </p:grpSpPr>
        <p:sp>
          <p:nvSpPr>
            <p:cNvPr id="4" name="TextBox 3">
              <a:extLst>
                <a:ext uri="{FF2B5EF4-FFF2-40B4-BE49-F238E27FC236}">
                  <a16:creationId xmlns:a16="http://schemas.microsoft.com/office/drawing/2014/main" id="{7E759E9B-34FB-7442-6CCE-AF0D17505C4B}"/>
                </a:ext>
              </a:extLst>
            </p:cNvPr>
            <p:cNvSpPr txBox="1"/>
            <p:nvPr/>
          </p:nvSpPr>
          <p:spPr>
            <a:xfrm>
              <a:off x="6913668" y="3267613"/>
              <a:ext cx="1804981" cy="635943"/>
            </a:xfrm>
            <a:prstGeom prst="rect">
              <a:avLst/>
            </a:prstGeom>
            <a:noFill/>
          </p:spPr>
          <p:txBody>
            <a:bodyPr wrap="none" lIns="0" tIns="0" rIns="0" bIns="0" rtlCol="0" anchor="b">
              <a:spAutoFit/>
            </a:bodyPr>
            <a:lstStyle/>
            <a:p>
              <a:pPr>
                <a:lnSpc>
                  <a:spcPts val="4500"/>
                </a:lnSpc>
              </a:pPr>
              <a:r>
                <a:rPr lang="en-US" sz="6000" b="1" dirty="0">
                  <a:solidFill>
                    <a:schemeClr val="bg2">
                      <a:lumMod val="25000"/>
                    </a:schemeClr>
                  </a:solidFill>
                </a:rPr>
                <a:t>47.1B</a:t>
              </a:r>
              <a:endParaRPr lang="en-US" sz="6000" dirty="0">
                <a:solidFill>
                  <a:schemeClr val="bg2">
                    <a:lumMod val="25000"/>
                  </a:schemeClr>
                </a:solidFill>
              </a:endParaRPr>
            </a:p>
          </p:txBody>
        </p:sp>
        <p:sp>
          <p:nvSpPr>
            <p:cNvPr id="14" name="TextBox 13">
              <a:extLst>
                <a:ext uri="{FF2B5EF4-FFF2-40B4-BE49-F238E27FC236}">
                  <a16:creationId xmlns:a16="http://schemas.microsoft.com/office/drawing/2014/main" id="{40761C32-B720-394A-BF9D-4971E13547C0}"/>
                </a:ext>
              </a:extLst>
            </p:cNvPr>
            <p:cNvSpPr txBox="1"/>
            <p:nvPr/>
          </p:nvSpPr>
          <p:spPr>
            <a:xfrm>
              <a:off x="6506069" y="2895447"/>
              <a:ext cx="2413308" cy="284693"/>
            </a:xfrm>
            <a:prstGeom prst="rect">
              <a:avLst/>
            </a:prstGeom>
            <a:noFill/>
          </p:spPr>
          <p:txBody>
            <a:bodyPr wrap="square" rtlCol="0" anchor="ctr">
              <a:spAutoFit/>
            </a:bodyPr>
            <a:lstStyle/>
            <a:p>
              <a:pPr algn="ctr">
                <a:lnSpc>
                  <a:spcPts val="1540"/>
                </a:lnSpc>
              </a:pPr>
              <a:r>
                <a:rPr lang="en-US" sz="1400" dirty="0"/>
                <a:t>AND PROVIDED MORE THAN</a:t>
              </a:r>
              <a:endParaRPr lang="en-US" sz="1400" b="1" dirty="0"/>
            </a:p>
          </p:txBody>
        </p:sp>
        <p:sp>
          <p:nvSpPr>
            <p:cNvPr id="3" name="TextBox 2">
              <a:extLst>
                <a:ext uri="{FF2B5EF4-FFF2-40B4-BE49-F238E27FC236}">
                  <a16:creationId xmlns:a16="http://schemas.microsoft.com/office/drawing/2014/main" id="{3FB086C4-CE98-DAD5-A504-6E6FDA24B928}"/>
                </a:ext>
              </a:extLst>
            </p:cNvPr>
            <p:cNvSpPr txBox="1"/>
            <p:nvPr/>
          </p:nvSpPr>
          <p:spPr>
            <a:xfrm>
              <a:off x="6545254" y="3715498"/>
              <a:ext cx="2334938" cy="273858"/>
            </a:xfrm>
            <a:prstGeom prst="rect">
              <a:avLst/>
            </a:prstGeom>
            <a:noFill/>
          </p:spPr>
          <p:txBody>
            <a:bodyPr wrap="square" rtlCol="0" anchor="ctr">
              <a:spAutoFit/>
            </a:bodyPr>
            <a:lstStyle/>
            <a:p>
              <a:pPr algn="ctr">
                <a:lnSpc>
                  <a:spcPts val="1540"/>
                </a:lnSpc>
              </a:pPr>
              <a:r>
                <a:rPr lang="en-US" sz="1100" dirty="0"/>
                <a:t>IN GOODS AND SERVICES FOR FY2023</a:t>
              </a:r>
              <a:endParaRPr lang="en-US" sz="1100" b="1" dirty="0"/>
            </a:p>
          </p:txBody>
        </p:sp>
        <p:sp>
          <p:nvSpPr>
            <p:cNvPr id="9" name="TextBox 8">
              <a:extLst>
                <a:ext uri="{FF2B5EF4-FFF2-40B4-BE49-F238E27FC236}">
                  <a16:creationId xmlns:a16="http://schemas.microsoft.com/office/drawing/2014/main" id="{E54FA4ED-1AFA-001E-2690-7D5371047E10}"/>
                </a:ext>
              </a:extLst>
            </p:cNvPr>
            <p:cNvSpPr txBox="1"/>
            <p:nvPr/>
          </p:nvSpPr>
          <p:spPr>
            <a:xfrm>
              <a:off x="6531710" y="3038814"/>
              <a:ext cx="351058" cy="830997"/>
            </a:xfrm>
            <a:prstGeom prst="rect">
              <a:avLst/>
            </a:prstGeom>
            <a:noFill/>
          </p:spPr>
          <p:txBody>
            <a:bodyPr wrap="none" lIns="0" tIns="0" rIns="0" bIns="0" rtlCol="0">
              <a:spAutoFit/>
            </a:bodyPr>
            <a:lstStyle/>
            <a:p>
              <a:r>
                <a:rPr lang="en-US" sz="5400" b="1" dirty="0">
                  <a:solidFill>
                    <a:schemeClr val="bg2">
                      <a:lumMod val="25000"/>
                    </a:schemeClr>
                  </a:solidFill>
                </a:rPr>
                <a:t>$</a:t>
              </a:r>
              <a:endParaRPr lang="en-US" sz="5400" dirty="0"/>
            </a:p>
          </p:txBody>
        </p:sp>
      </p:grpSp>
    </p:spTree>
    <p:extLst>
      <p:ext uri="{BB962C8B-B14F-4D97-AF65-F5344CB8AC3E}">
        <p14:creationId xmlns:p14="http://schemas.microsoft.com/office/powerpoint/2010/main" val="3150118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FADBE4-5C74-411C-9D02-3EF870F2E899}"/>
              </a:ext>
            </a:extLst>
          </p:cNvPr>
          <p:cNvSpPr txBox="1">
            <a:spLocks noGrp="1"/>
          </p:cNvSpPr>
          <p:nvPr>
            <p:ph type="title" idx="4294967295"/>
          </p:nvPr>
        </p:nvSpPr>
        <p:spPr>
          <a:xfrm>
            <a:off x="3764280" y="348343"/>
            <a:ext cx="5029200" cy="8229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100000"/>
              </a:lnSpc>
              <a:spcBef>
                <a:spcPct val="0"/>
              </a:spcBef>
              <a:buNone/>
              <a:defRPr sz="2400" b="1" kern="1200">
                <a:solidFill>
                  <a:schemeClr val="accent5">
                    <a:lumMod val="50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5" normalizeH="0" baseline="0" noProof="0" dirty="0">
                <a:ln>
                  <a:noFill/>
                </a:ln>
                <a:solidFill>
                  <a:schemeClr val="tx2">
                    <a:lumMod val="50000"/>
                  </a:schemeClr>
                </a:solidFill>
                <a:effectLst/>
                <a:uLnTx/>
                <a:uFillTx/>
                <a:latin typeface="+mj-lt"/>
                <a:ea typeface="+mj-ea"/>
                <a:cs typeface="Arial"/>
              </a:rPr>
              <a:t>DLA Relationships</a:t>
            </a:r>
          </a:p>
        </p:txBody>
      </p:sp>
      <p:sp>
        <p:nvSpPr>
          <p:cNvPr id="7" name="Slide Number Placeholder 3">
            <a:extLst>
              <a:ext uri="{FF2B5EF4-FFF2-40B4-BE49-F238E27FC236}">
                <a16:creationId xmlns:a16="http://schemas.microsoft.com/office/drawing/2014/main" id="{D2502B60-060C-4CAB-A211-69707A0BFF86}"/>
              </a:ext>
              <a:ext uri="{C183D7F6-B498-43B3-948B-1728B52AA6E4}">
                <adec:decorative xmlns:adec="http://schemas.microsoft.com/office/drawing/2017/decorative" val="1"/>
              </a:ext>
            </a:extLst>
          </p:cNvPr>
          <p:cNvSpPr txBox="1">
            <a:spLocks/>
          </p:cNvSpPr>
          <p:nvPr/>
        </p:nvSpPr>
        <p:spPr>
          <a:xfrm>
            <a:off x="8686800" y="6492240"/>
            <a:ext cx="457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F70353F-5ECB-4B50-B3EA-C871EA4E3F32}" type="slidenum">
              <a:rPr lang="en-US" smtClean="0"/>
              <a:pPr/>
              <a:t>7</a:t>
            </a:fld>
            <a:endParaRPr lang="en-US" dirty="0"/>
          </a:p>
        </p:txBody>
      </p:sp>
      <p:pic>
        <p:nvPicPr>
          <p:cNvPr id="3" name="Picture 2" descr="Logo&#10;&#10;Description automatically generated with low confidence">
            <a:extLst>
              <a:ext uri="{FF2B5EF4-FFF2-40B4-BE49-F238E27FC236}">
                <a16:creationId xmlns:a16="http://schemas.microsoft.com/office/drawing/2014/main" id="{E3544E44-877A-8199-BFAD-87EEAC88ED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63493" y="3978789"/>
            <a:ext cx="498831" cy="611438"/>
          </a:xfrm>
          <a:prstGeom prst="rect">
            <a:avLst/>
          </a:prstGeom>
        </p:spPr>
      </p:pic>
      <p:pic>
        <p:nvPicPr>
          <p:cNvPr id="4" name="Picture 3" descr="Diagram&#10;&#10;Description automatically generated">
            <a:extLst>
              <a:ext uri="{FF2B5EF4-FFF2-40B4-BE49-F238E27FC236}">
                <a16:creationId xmlns:a16="http://schemas.microsoft.com/office/drawing/2014/main" id="{96DFF761-8072-03C3-EF76-AE1B2E16C6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350448"/>
            <a:ext cx="9144000" cy="5324354"/>
          </a:xfrm>
          <a:prstGeom prst="rect">
            <a:avLst/>
          </a:prstGeom>
        </p:spPr>
      </p:pic>
    </p:spTree>
    <p:extLst>
      <p:ext uri="{BB962C8B-B14F-4D97-AF65-F5344CB8AC3E}">
        <p14:creationId xmlns:p14="http://schemas.microsoft.com/office/powerpoint/2010/main" val="3562513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6A163D-D5D5-7762-07FA-5F20C452D5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23054" y="3514982"/>
            <a:ext cx="549882" cy="865707"/>
          </a:xfrm>
          <a:prstGeom prst="rect">
            <a:avLst/>
          </a:prstGeom>
        </p:spPr>
      </p:pic>
      <p:pic>
        <p:nvPicPr>
          <p:cNvPr id="38" name="Picture 37" descr="A logo of the agency of the united states&#10;&#10;Description automatically generated">
            <a:extLst>
              <a:ext uri="{FF2B5EF4-FFF2-40B4-BE49-F238E27FC236}">
                <a16:creationId xmlns:a16="http://schemas.microsoft.com/office/drawing/2014/main" id="{2F4638D5-E660-30DE-5AA2-6BCD9223D22E}"/>
              </a:ext>
            </a:extLst>
          </p:cNvPr>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207491" y="143526"/>
            <a:ext cx="2660417" cy="3208014"/>
          </a:xfrm>
          <a:prstGeom prst="rect">
            <a:avLst/>
          </a:prstGeom>
        </p:spPr>
      </p:pic>
      <p:cxnSp>
        <p:nvCxnSpPr>
          <p:cNvPr id="121" name="Straight Connector 120"/>
          <p:cNvCxnSpPr>
            <a:cxnSpLocks/>
            <a:stCxn id="14" idx="3"/>
          </p:cNvCxnSpPr>
          <p:nvPr/>
        </p:nvCxnSpPr>
        <p:spPr>
          <a:xfrm flipV="1">
            <a:off x="6984534" y="816803"/>
            <a:ext cx="1556908" cy="18857"/>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5405229" y="2772756"/>
            <a:ext cx="812065" cy="43088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CAPT BRIAN ANDERSON</a:t>
            </a:r>
            <a:r>
              <a:rPr lang="en-US" sz="700" noProof="0" dirty="0">
                <a:solidFill>
                  <a:prstClr val="black"/>
                </a:solidFill>
                <a:latin typeface="Arial" charset="0"/>
              </a:rPr>
              <a:t>,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USN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COMMANDER</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ENERGY</a:t>
            </a:r>
          </a:p>
        </p:txBody>
      </p:sp>
      <p:cxnSp>
        <p:nvCxnSpPr>
          <p:cNvPr id="41" name="Straight Connector 40"/>
          <p:cNvCxnSpPr>
            <a:cxnSpLocks/>
          </p:cNvCxnSpPr>
          <p:nvPr/>
        </p:nvCxnSpPr>
        <p:spPr>
          <a:xfrm>
            <a:off x="3379492" y="228602"/>
            <a:ext cx="3998268" cy="0"/>
          </a:xfrm>
          <a:prstGeom prst="line">
            <a:avLst/>
          </a:prstGeom>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4527298" y="1321700"/>
            <a:ext cx="937179" cy="32316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BRAD BUNN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VICE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 </a:t>
            </a:r>
          </a:p>
        </p:txBody>
      </p:sp>
      <p:sp>
        <p:nvSpPr>
          <p:cNvPr id="44" name="TextBox 43"/>
          <p:cNvSpPr txBox="1"/>
          <p:nvPr/>
        </p:nvSpPr>
        <p:spPr>
          <a:xfrm>
            <a:off x="5274999" y="1323505"/>
            <a:ext cx="1140311" cy="43088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CCM ALVIN R.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DYER</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 USAF</a:t>
            </a:r>
            <a:r>
              <a:rPr lang="en-US" sz="700" dirty="0">
                <a:solidFill>
                  <a:prstClr val="black"/>
                </a:solidFill>
                <a:latin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SENIOR ENLISTED LEADER </a:t>
            </a:r>
          </a:p>
        </p:txBody>
      </p:sp>
      <p:sp>
        <p:nvSpPr>
          <p:cNvPr id="45" name="TextBox 44"/>
          <p:cNvSpPr txBox="1"/>
          <p:nvPr/>
        </p:nvSpPr>
        <p:spPr>
          <a:xfrm>
            <a:off x="6233556" y="1321659"/>
            <a:ext cx="916751" cy="43088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KARYN </a:t>
            </a:r>
            <a:br>
              <a:rPr lang="en-US" sz="700" dirty="0">
                <a:solidFill>
                  <a:prstClr val="black"/>
                </a:solidFill>
                <a:latin typeface="Arial" charset="0"/>
              </a:rPr>
            </a:br>
            <a:r>
              <a:rPr lang="en-US" sz="700" dirty="0">
                <a:solidFill>
                  <a:prstClr val="black"/>
                </a:solidFill>
                <a:latin typeface="Arial" charset="0"/>
              </a:rPr>
              <a:t>RUNSTROM</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ACTING CHIEF </a:t>
            </a:r>
            <a:br>
              <a:rPr kumimoji="0" lang="en-US" sz="700" b="0" i="0" u="none" strike="noStrike" kern="1200" cap="none" spc="0" normalizeH="0" baseline="0" noProof="0" dirty="0">
                <a:ln>
                  <a:noFill/>
                </a:ln>
                <a:solidFill>
                  <a:prstClr val="black"/>
                </a:solidFill>
                <a:effectLst/>
                <a:uLnTx/>
                <a:uFillTx/>
                <a:latin typeface="Arial" charset="0"/>
                <a:ea typeface="+mn-ea"/>
                <a:cs typeface="+mn-cs"/>
              </a:rPr>
            </a:br>
            <a:r>
              <a:rPr kumimoji="0" lang="en-US" sz="700" b="0" i="0" u="none" strike="noStrike" kern="1200" cap="none" spc="0" normalizeH="0" baseline="0" noProof="0" dirty="0">
                <a:ln>
                  <a:noFill/>
                </a:ln>
                <a:solidFill>
                  <a:prstClr val="black"/>
                </a:solidFill>
                <a:effectLst/>
                <a:uLnTx/>
                <a:uFillTx/>
                <a:latin typeface="Arial" charset="0"/>
                <a:ea typeface="+mn-ea"/>
                <a:cs typeface="+mn-cs"/>
              </a:rPr>
              <a:t>OF STAFF     </a:t>
            </a:r>
          </a:p>
        </p:txBody>
      </p:sp>
      <p:sp>
        <p:nvSpPr>
          <p:cNvPr id="46" name="TextBox 45"/>
          <p:cNvSpPr txBox="1"/>
          <p:nvPr/>
        </p:nvSpPr>
        <p:spPr>
          <a:xfrm>
            <a:off x="2810020" y="2771611"/>
            <a:ext cx="841420" cy="53860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latin typeface="Arial" panose="020B0604020202020204" pitchFamily="34" charset="0"/>
                <a:cs typeface="Arial" panose="020B0604020202020204" pitchFamily="34" charset="0"/>
              </a:rPr>
              <a:t>BG LANDIS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latin typeface="Arial" panose="020B0604020202020204" pitchFamily="34" charset="0"/>
                <a:cs typeface="Arial" panose="020B0604020202020204" pitchFamily="34" charset="0"/>
              </a:rPr>
              <a:t>MADDOX,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USA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TROOP SUPPORT </a:t>
            </a:r>
          </a:p>
        </p:txBody>
      </p:sp>
      <p:sp>
        <p:nvSpPr>
          <p:cNvPr id="47" name="TextBox 46"/>
          <p:cNvSpPr txBox="1"/>
          <p:nvPr/>
        </p:nvSpPr>
        <p:spPr>
          <a:xfrm>
            <a:off x="3747938" y="2771611"/>
            <a:ext cx="744615" cy="430642"/>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BRIG GEN SEAN</a:t>
            </a:r>
            <a:r>
              <a:rPr lang="en-US" sz="700" dirty="0">
                <a:solidFill>
                  <a:prstClr val="black"/>
                </a:solidFill>
                <a:latin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TYLER</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 USAF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AVIATION</a:t>
            </a:r>
          </a:p>
        </p:txBody>
      </p:sp>
      <p:sp>
        <p:nvSpPr>
          <p:cNvPr id="49" name="TextBox 48"/>
          <p:cNvSpPr txBox="1"/>
          <p:nvPr/>
        </p:nvSpPr>
        <p:spPr>
          <a:xfrm>
            <a:off x="6264307" y="2772096"/>
            <a:ext cx="891017" cy="430887"/>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RADM GRAFTON</a:t>
            </a:r>
            <a:r>
              <a:rPr kumimoji="0" lang="en-US" sz="700" b="0" i="0" u="none" strike="noStrike" kern="1200" cap="none" spc="0" normalizeH="0" noProof="0" dirty="0">
                <a:ln>
                  <a:noFill/>
                </a:ln>
                <a:solidFill>
                  <a:prstClr val="black"/>
                </a:solidFill>
                <a:effectLst/>
                <a:uLnTx/>
                <a:uFillTx/>
                <a:latin typeface="Arial" charset="0"/>
                <a:ea typeface="+mn-ea"/>
                <a:cs typeface="+mn-cs"/>
              </a:rPr>
              <a:t> D. CHASE JR.</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 USN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DISTRIBUTION</a:t>
            </a:r>
          </a:p>
        </p:txBody>
      </p:sp>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77100" y="1831342"/>
            <a:ext cx="588828" cy="913284"/>
          </a:xfrm>
          <a:prstGeom prst="rect">
            <a:avLst/>
          </a:prstGeom>
        </p:spPr>
      </p:pic>
      <p:sp>
        <p:nvSpPr>
          <p:cNvPr id="51" name="TextBox 50"/>
          <p:cNvSpPr txBox="1"/>
          <p:nvPr/>
        </p:nvSpPr>
        <p:spPr>
          <a:xfrm>
            <a:off x="7039725" y="2775271"/>
            <a:ext cx="1084506" cy="53860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MICHAEL 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CANNON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DISPOSITION SERVICES</a:t>
            </a:r>
          </a:p>
        </p:txBody>
      </p:sp>
      <p:sp>
        <p:nvSpPr>
          <p:cNvPr id="52" name="TextBox 51"/>
          <p:cNvSpPr txBox="1"/>
          <p:nvPr/>
        </p:nvSpPr>
        <p:spPr>
          <a:xfrm>
            <a:off x="2736375" y="6041880"/>
            <a:ext cx="1014277" cy="63094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dirty="0">
                <a:ln>
                  <a:noFill/>
                </a:ln>
                <a:solidFill>
                  <a:prstClr val="black"/>
                </a:solidFill>
                <a:effectLst/>
                <a:uLnTx/>
                <a:uFillTx/>
                <a:latin typeface="Arial" charset="0"/>
                <a:ea typeface="+mn-ea"/>
                <a:cs typeface="+mn-cs"/>
              </a:rPr>
              <a:t>DONALD PHILLIPS</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INSTALLATION MANAGEMENT</a:t>
            </a:r>
            <a:r>
              <a:rPr lang="en-US" sz="700" dirty="0">
                <a:solidFill>
                  <a:prstClr val="black"/>
                </a:solidFill>
              </a:rPr>
              <a:t>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(DM)</a:t>
            </a:r>
            <a:r>
              <a:rPr kumimoji="0" lang="en-US" sz="700" b="0" i="0" u="none" strike="noStrike" kern="1200" cap="none" spc="0" normalizeH="0" noProof="0" dirty="0">
                <a:ln>
                  <a:noFill/>
                </a:ln>
                <a:solidFill>
                  <a:prstClr val="black"/>
                </a:solidFill>
                <a:effectLst/>
                <a:uLnTx/>
                <a:uFillTx/>
                <a:latin typeface="Arial" charset="0"/>
                <a:ea typeface="+mn-ea"/>
                <a:cs typeface="+mn-cs"/>
              </a:rPr>
              <a:t> </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4" name="TextBox 53"/>
          <p:cNvSpPr txBox="1"/>
          <p:nvPr/>
        </p:nvSpPr>
        <p:spPr>
          <a:xfrm>
            <a:off x="3587924" y="6041880"/>
            <a:ext cx="1047572" cy="63094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spc="-20" dirty="0">
                <a:latin typeface="Arial" panose="020B0604020202020204" pitchFamily="34" charset="0"/>
                <a:cs typeface="Arial" panose="020B0604020202020204" pitchFamily="34" charset="0"/>
              </a:rPr>
              <a:t>CH (COL) THOMAS </a:t>
            </a:r>
            <a:r>
              <a:rPr lang="en-US" sz="700" dirty="0">
                <a:latin typeface="Arial" panose="020B0604020202020204" pitchFamily="34" charset="0"/>
                <a:cs typeface="Arial" panose="020B0604020202020204" pitchFamily="34" charset="0"/>
              </a:rPr>
              <a:t>A. BROOKS, USA</a:t>
            </a:r>
            <a:endParaRPr lang="en-US" sz="7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latin typeface="Arial" panose="020B0604020202020204" pitchFamily="34" charset="0"/>
                <a:ea typeface="Calibri" panose="020F0502020204030204" pitchFamily="34" charset="0"/>
                <a:cs typeface="Arial" panose="020B0604020202020204" pitchFamily="34" charset="0"/>
              </a:rPr>
              <a:t>COMMAND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effectLst/>
                <a:latin typeface="Arial" panose="020B0604020202020204" pitchFamily="34" charset="0"/>
                <a:ea typeface="Calibri" panose="020F0502020204030204" pitchFamily="34" charset="0"/>
                <a:cs typeface="Arial" panose="020B0604020202020204" pitchFamily="34" charset="0"/>
              </a:rPr>
              <a:t>CHAPLAIN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(DH)</a:t>
            </a:r>
          </a:p>
        </p:txBody>
      </p:sp>
      <p:sp>
        <p:nvSpPr>
          <p:cNvPr id="55" name="TextBox 54"/>
          <p:cNvSpPr txBox="1"/>
          <p:nvPr/>
        </p:nvSpPr>
        <p:spPr>
          <a:xfrm>
            <a:off x="82279" y="6041880"/>
            <a:ext cx="1046261" cy="630942"/>
          </a:xfrm>
          <a:prstGeom prst="rect">
            <a:avLst/>
          </a:prstGeom>
          <a:noFill/>
        </p:spPr>
        <p:txBody>
          <a:bodyPr wrap="square" rtlCol="0">
            <a:spAutoFit/>
          </a:bodyPr>
          <a:lstStyle/>
          <a:p>
            <a:pPr lvl="0" algn="ctr" defTabSz="914400" fontAlgn="base">
              <a:spcBef>
                <a:spcPct val="0"/>
              </a:spcBef>
              <a:spcAft>
                <a:spcPct val="0"/>
              </a:spcAft>
              <a:defRPr/>
            </a:pPr>
            <a:r>
              <a:rPr lang="en-US" sz="700" dirty="0">
                <a:latin typeface="Arial" panose="020B0604020202020204" pitchFamily="34" charset="0"/>
                <a:cs typeface="Arial" panose="020B0604020202020204" pitchFamily="34" charset="0"/>
              </a:rPr>
              <a:t>JON LIGHTNER</a:t>
            </a:r>
          </a:p>
          <a:p>
            <a:pPr lvl="0" algn="ctr" defTabSz="914400" fontAlgn="base">
              <a:spcBef>
                <a:spcPct val="0"/>
              </a:spcBef>
              <a:spcAft>
                <a:spcPct val="0"/>
              </a:spcAft>
              <a:defRPr/>
            </a:pPr>
            <a:r>
              <a:rPr lang="en-US" sz="700" dirty="0">
                <a:latin typeface="Arial" panose="020B0604020202020204" pitchFamily="34" charset="0"/>
                <a:cs typeface="Arial" panose="020B0604020202020204" pitchFamily="34" charset="0"/>
              </a:rPr>
              <a:t>ACTING DIRECTOR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GENERAL COUNSEL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(DG) </a:t>
            </a:r>
          </a:p>
        </p:txBody>
      </p:sp>
      <p:sp>
        <p:nvSpPr>
          <p:cNvPr id="56" name="TextBox 55"/>
          <p:cNvSpPr txBox="1"/>
          <p:nvPr/>
        </p:nvSpPr>
        <p:spPr>
          <a:xfrm>
            <a:off x="146456" y="4388400"/>
            <a:ext cx="914400"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SHARYN SAUNDERS 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HUMAN RESOURCES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(J1)</a:t>
            </a:r>
          </a:p>
        </p:txBody>
      </p:sp>
      <p:sp>
        <p:nvSpPr>
          <p:cNvPr id="57" name="TextBox 56"/>
          <p:cNvSpPr txBox="1"/>
          <p:nvPr/>
        </p:nvSpPr>
        <p:spPr>
          <a:xfrm>
            <a:off x="964389" y="4388400"/>
            <a:ext cx="947515"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RADM JOSEPH D.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NOBLE, USN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LOGISTICS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OPERATIONS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(J3)</a:t>
            </a:r>
          </a:p>
        </p:txBody>
      </p:sp>
      <p:sp>
        <p:nvSpPr>
          <p:cNvPr id="58" name="TextBox 57"/>
          <p:cNvSpPr txBox="1"/>
          <p:nvPr/>
        </p:nvSpPr>
        <p:spPr>
          <a:xfrm>
            <a:off x="7905279" y="6041880"/>
            <a:ext cx="1031875" cy="63094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ALEETA D. COLEMAN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TRANSFORMATION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(DT)</a:t>
            </a:r>
          </a:p>
        </p:txBody>
      </p:sp>
      <p:sp>
        <p:nvSpPr>
          <p:cNvPr id="59" name="TextBox 58"/>
          <p:cNvSpPr txBox="1"/>
          <p:nvPr/>
        </p:nvSpPr>
        <p:spPr>
          <a:xfrm>
            <a:off x="1820765" y="4393219"/>
            <a:ext cx="1066272" cy="738664"/>
          </a:xfrm>
          <a:prstGeom prst="rect">
            <a:avLst/>
          </a:prstGeom>
          <a:noFill/>
        </p:spPr>
        <p:txBody>
          <a:bodyPr wrap="square" rtlCol="0">
            <a:spAutoFit/>
          </a:bodyPr>
          <a:lstStyle/>
          <a:p>
            <a:pPr lvl="0" algn="ctr" defTabSz="914400" fontAlgn="base">
              <a:spcBef>
                <a:spcPct val="0"/>
              </a:spcBef>
              <a:spcAft>
                <a:spcPct val="0"/>
              </a:spcAft>
              <a:defRPr/>
            </a:pPr>
            <a:r>
              <a:rPr lang="en-US" sz="700" cap="all" dirty="0" err="1">
                <a:latin typeface="Arial" panose="020B0604020202020204" pitchFamily="34" charset="0"/>
                <a:cs typeface="Arial" panose="020B0604020202020204" pitchFamily="34" charset="0"/>
              </a:rPr>
              <a:t>Adarryl</a:t>
            </a:r>
            <a:endParaRPr lang="en-US" sz="700" cap="all" dirty="0">
              <a:latin typeface="Arial" panose="020B0604020202020204" pitchFamily="34" charset="0"/>
              <a:cs typeface="Arial" panose="020B0604020202020204" pitchFamily="34" charset="0"/>
            </a:endParaRPr>
          </a:p>
          <a:p>
            <a:pPr lvl="0" algn="ctr" defTabSz="914400" fontAlgn="base">
              <a:spcBef>
                <a:spcPct val="0"/>
              </a:spcBef>
              <a:spcAft>
                <a:spcPct val="0"/>
              </a:spcAft>
              <a:defRPr/>
            </a:pPr>
            <a:r>
              <a:rPr lang="en-US" sz="700" cap="all">
                <a:latin typeface="Arial" panose="020B0604020202020204" pitchFamily="34" charset="0"/>
                <a:cs typeface="Arial" panose="020B0604020202020204" pitchFamily="34" charset="0"/>
              </a:rPr>
              <a:t>Roberts</a:t>
            </a:r>
            <a:endParaRPr lang="en-US" sz="700" dirty="0">
              <a:latin typeface="Arial" panose="020B0604020202020204" pitchFamily="34" charset="0"/>
              <a:cs typeface="Arial" panose="020B0604020202020204" pitchFamily="34" charset="0"/>
            </a:endParaRPr>
          </a:p>
          <a:p>
            <a:pPr lvl="0" algn="ctr" defTabSz="914400" fontAlgn="base">
              <a:spcBef>
                <a:spcPct val="0"/>
              </a:spcBef>
              <a:spcAft>
                <a:spcPct val="0"/>
              </a:spcAft>
              <a:defRPr/>
            </a:pPr>
            <a:r>
              <a:rPr lang="en-US" sz="700" noProof="0" dirty="0">
                <a:solidFill>
                  <a:prstClr val="black"/>
                </a:solidFill>
                <a:latin typeface="Arial" charset="0"/>
              </a:rPr>
              <a:t>DIRECTOR</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INFORMATION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OPERATIONS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(J6)</a:t>
            </a:r>
          </a:p>
        </p:txBody>
      </p:sp>
      <p:sp>
        <p:nvSpPr>
          <p:cNvPr id="60" name="TextBox 59"/>
          <p:cNvSpPr txBox="1"/>
          <p:nvPr/>
        </p:nvSpPr>
        <p:spPr>
          <a:xfrm>
            <a:off x="2740075" y="4429674"/>
            <a:ext cx="1003654" cy="53860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MATTHEW 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BEEBE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ACQUISITION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(J7)</a:t>
            </a:r>
          </a:p>
        </p:txBody>
      </p:sp>
      <p:sp>
        <p:nvSpPr>
          <p:cNvPr id="61" name="TextBox 60"/>
          <p:cNvSpPr txBox="1"/>
          <p:nvPr/>
        </p:nvSpPr>
        <p:spPr>
          <a:xfrm>
            <a:off x="3603276" y="4388400"/>
            <a:ext cx="1006930" cy="63094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panose="020B0604020202020204" pitchFamily="34" charset="0"/>
                <a:cs typeface="Arial" panose="020B0604020202020204" pitchFamily="34" charset="0"/>
              </a:rPr>
              <a:t>SUSAN J.</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panose="020B0604020202020204" pitchFamily="34" charset="0"/>
                <a:cs typeface="Arial" panose="020B0604020202020204" pitchFamily="34" charset="0"/>
              </a:rPr>
              <a:t>GOODYEAR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FINANCE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(J8)</a:t>
            </a:r>
          </a:p>
        </p:txBody>
      </p:sp>
      <p:sp>
        <p:nvSpPr>
          <p:cNvPr id="62" name="TextBox 61"/>
          <p:cNvSpPr txBox="1"/>
          <p:nvPr/>
        </p:nvSpPr>
        <p:spPr>
          <a:xfrm>
            <a:off x="4425633" y="4432283"/>
            <a:ext cx="1101785" cy="538609"/>
          </a:xfrm>
          <a:prstGeom prst="rect">
            <a:avLst/>
          </a:prstGeom>
          <a:noFill/>
        </p:spPr>
        <p:txBody>
          <a:bodyPr wrap="square" lIns="0" tIns="0" rIns="0" bIns="0" rtlCol="0">
            <a:spAutoFit/>
          </a:bodyPr>
          <a:lstStyle/>
          <a:p>
            <a:pPr algn="ctr" defTabSz="914400" fontAlgn="base">
              <a:spcBef>
                <a:spcPct val="0"/>
              </a:spcBef>
              <a:spcAft>
                <a:spcPct val="0"/>
              </a:spcAft>
              <a:defRPr/>
            </a:pPr>
            <a:r>
              <a:rPr lang="en-US" sz="700" dirty="0">
                <a:latin typeface="Arial" panose="020B0604020202020204" pitchFamily="34" charset="0"/>
                <a:cs typeface="Arial" panose="020B0604020202020204" pitchFamily="34" charset="0"/>
              </a:rPr>
              <a:t>MG TRIPP </a:t>
            </a:r>
            <a:br>
              <a:rPr lang="en-US" sz="700" dirty="0">
                <a:latin typeface="Arial" panose="020B0604020202020204" pitchFamily="34" charset="0"/>
                <a:cs typeface="Arial" panose="020B0604020202020204" pitchFamily="34" charset="0"/>
              </a:rPr>
            </a:br>
            <a:r>
              <a:rPr lang="en-US" sz="700" dirty="0">
                <a:latin typeface="Arial" panose="020B0604020202020204" pitchFamily="34" charset="0"/>
                <a:cs typeface="Arial" panose="020B0604020202020204" pitchFamily="34" charset="0"/>
              </a:rPr>
              <a:t>BOWLES, USA</a:t>
            </a:r>
            <a:endParaRPr lang="en-US" sz="700" i="0" dirty="0">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noProof="0" dirty="0">
                <a:ln>
                  <a:noFill/>
                </a:ln>
                <a:solidFill>
                  <a:prstClr val="black"/>
                </a:solidFill>
                <a:effectLst/>
                <a:uLnTx/>
                <a:uFillTx/>
                <a:latin typeface="Arial" charset="0"/>
                <a:ea typeface="+mn-ea"/>
                <a:cs typeface="+mn-cs"/>
              </a:rPr>
              <a:t>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JOINT RESERVE FORCE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(J9)</a:t>
            </a:r>
          </a:p>
        </p:txBody>
      </p:sp>
      <p:sp>
        <p:nvSpPr>
          <p:cNvPr id="63" name="TextBox 62"/>
          <p:cNvSpPr txBox="1"/>
          <p:nvPr/>
        </p:nvSpPr>
        <p:spPr>
          <a:xfrm>
            <a:off x="943240" y="6041880"/>
            <a:ext cx="1023440"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DANIELE J. KURZE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EXECUTIVE</a:t>
            </a:r>
            <a:br>
              <a:rPr kumimoji="0" lang="en-US" sz="700" b="0" i="0" u="none" strike="noStrike" kern="1200" cap="none" spc="0" normalizeH="0" baseline="0" noProof="0" dirty="0">
                <a:ln>
                  <a:noFill/>
                </a:ln>
                <a:solidFill>
                  <a:prstClr val="black"/>
                </a:solidFill>
                <a:effectLst/>
                <a:uLnTx/>
                <a:uFillTx/>
                <a:latin typeface="Arial" charset="0"/>
                <a:ea typeface="+mn-ea"/>
                <a:cs typeface="+mn-cs"/>
              </a:rPr>
            </a:b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SMALL BUSINESS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PROGRAMS</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(DB) </a:t>
            </a:r>
          </a:p>
        </p:txBody>
      </p:sp>
      <p:grpSp>
        <p:nvGrpSpPr>
          <p:cNvPr id="36" name="Group 35">
            <a:extLst>
              <a:ext uri="{FF2B5EF4-FFF2-40B4-BE49-F238E27FC236}">
                <a16:creationId xmlns:a16="http://schemas.microsoft.com/office/drawing/2014/main" id="{E05CDAC9-639A-39CE-034D-B25D007B72C9}"/>
              </a:ext>
            </a:extLst>
          </p:cNvPr>
          <p:cNvGrpSpPr/>
          <p:nvPr/>
        </p:nvGrpSpPr>
        <p:grpSpPr>
          <a:xfrm>
            <a:off x="372922" y="1133349"/>
            <a:ext cx="2444970" cy="1433793"/>
            <a:chOff x="210921" y="241713"/>
            <a:chExt cx="2444970" cy="1433793"/>
          </a:xfrm>
        </p:grpSpPr>
        <p:sp>
          <p:nvSpPr>
            <p:cNvPr id="106" name="TextBox 105"/>
            <p:cNvSpPr txBox="1"/>
            <p:nvPr/>
          </p:nvSpPr>
          <p:spPr>
            <a:xfrm>
              <a:off x="210921" y="241713"/>
              <a:ext cx="244497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4F81BD">
                      <a:lumMod val="75000"/>
                    </a:srgbClr>
                  </a:solidFill>
                  <a:effectLst/>
                  <a:uLnTx/>
                  <a:uFillTx/>
                  <a:latin typeface="Arial Black"/>
                  <a:ea typeface="+mn-ea"/>
                  <a:cs typeface="Arial Black"/>
                </a:rPr>
                <a:t>WHO’S</a:t>
              </a:r>
            </a:p>
          </p:txBody>
        </p:sp>
        <p:sp>
          <p:nvSpPr>
            <p:cNvPr id="107" name="TextBox 106"/>
            <p:cNvSpPr txBox="1"/>
            <p:nvPr/>
          </p:nvSpPr>
          <p:spPr>
            <a:xfrm>
              <a:off x="625066" y="720525"/>
              <a:ext cx="1616681"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4F81BD">
                      <a:lumMod val="75000"/>
                    </a:srgbClr>
                  </a:solidFill>
                  <a:effectLst/>
                  <a:uLnTx/>
                  <a:uFillTx/>
                  <a:latin typeface="Arial" charset="0"/>
                  <a:ea typeface="+mn-ea"/>
                  <a:cs typeface="+mn-cs"/>
                </a:rPr>
                <a:t>WHO</a:t>
              </a:r>
            </a:p>
          </p:txBody>
        </p:sp>
        <p:sp>
          <p:nvSpPr>
            <p:cNvPr id="108" name="TextBox 107"/>
            <p:cNvSpPr txBox="1"/>
            <p:nvPr/>
          </p:nvSpPr>
          <p:spPr>
            <a:xfrm>
              <a:off x="931053" y="1306174"/>
              <a:ext cx="1004707"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F81BD">
                      <a:lumMod val="75000"/>
                    </a:srgbClr>
                  </a:solidFill>
                  <a:effectLst/>
                  <a:uLnTx/>
                  <a:uFillTx/>
                  <a:latin typeface="Arial" charset="0"/>
                  <a:ea typeface="+mn-ea"/>
                  <a:cs typeface="+mn-cs"/>
                </a:rPr>
                <a:t>IN DLA</a:t>
              </a:r>
            </a:p>
          </p:txBody>
        </p:sp>
      </p:grpSp>
      <p:sp>
        <p:nvSpPr>
          <p:cNvPr id="94" name="TextBox 93"/>
          <p:cNvSpPr txBox="1"/>
          <p:nvPr/>
        </p:nvSpPr>
        <p:spPr>
          <a:xfrm>
            <a:off x="4510147" y="6041880"/>
            <a:ext cx="9144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ADRAIN CLAY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INTELLIGENCE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a:t>
            </a:r>
          </a:p>
        </p:txBody>
      </p:sp>
      <p:sp>
        <p:nvSpPr>
          <p:cNvPr id="100" name="TextBox 99"/>
          <p:cNvSpPr txBox="1"/>
          <p:nvPr/>
        </p:nvSpPr>
        <p:spPr>
          <a:xfrm>
            <a:off x="1807539" y="6041880"/>
            <a:ext cx="1071456"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WILLIAM A. RIGBY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DIRECTOR</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OFFICE OF THE INSPECTOR GENERAL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(OIG)</a:t>
            </a:r>
          </a:p>
        </p:txBody>
      </p:sp>
      <p:sp>
        <p:nvSpPr>
          <p:cNvPr id="104" name="TextBox 103"/>
          <p:cNvSpPr txBox="1"/>
          <p:nvPr/>
        </p:nvSpPr>
        <p:spPr>
          <a:xfrm>
            <a:off x="6235166" y="6041880"/>
            <a:ext cx="9144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JOSEPH YOSWA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PUBLIC AFFAIRS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(DP)</a:t>
            </a:r>
          </a:p>
        </p:txBody>
      </p:sp>
      <p:sp>
        <p:nvSpPr>
          <p:cNvPr id="105" name="TextBox 104"/>
          <p:cNvSpPr txBox="1"/>
          <p:nvPr/>
        </p:nvSpPr>
        <p:spPr>
          <a:xfrm>
            <a:off x="7100531" y="6041880"/>
            <a:ext cx="914400"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JANICE</a:t>
            </a:r>
            <a:r>
              <a:rPr kumimoji="0" lang="en-US" sz="700" b="0" i="0" u="none" strike="noStrike" kern="1200" cap="none" spc="0" normalizeH="0" noProof="0" dirty="0">
                <a:ln>
                  <a:noFill/>
                </a:ln>
                <a:solidFill>
                  <a:prstClr val="black"/>
                </a:solidFill>
                <a:effectLst/>
                <a:uLnTx/>
                <a:uFillTx/>
                <a:latin typeface="Arial" charset="0"/>
                <a:ea typeface="+mn-ea"/>
                <a:cs typeface="+mn-cs"/>
              </a:rPr>
              <a:t> SAMUEL</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EQUAL EMPLOYMENT OPPORTUNITY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(DO)</a:t>
            </a:r>
          </a:p>
        </p:txBody>
      </p:sp>
      <p:cxnSp>
        <p:nvCxnSpPr>
          <p:cNvPr id="120" name="Straight Connector 119"/>
          <p:cNvCxnSpPr>
            <a:cxnSpLocks/>
          </p:cNvCxnSpPr>
          <p:nvPr/>
        </p:nvCxnSpPr>
        <p:spPr>
          <a:xfrm>
            <a:off x="8536940" y="835660"/>
            <a:ext cx="0" cy="4281587"/>
          </a:xfrm>
          <a:prstGeom prst="line">
            <a:avLst/>
          </a:prstGeom>
          <a:ln w="12700" cap="rnd"/>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6253726" y="4385735"/>
            <a:ext cx="889489" cy="630942"/>
          </a:xfrm>
          <a:prstGeom prst="rect">
            <a:avLst/>
          </a:prstGeom>
          <a:noFill/>
        </p:spPr>
        <p:txBody>
          <a:bodyPr wrap="square" rtlCol="0">
            <a:spAutoFit/>
          </a:bodyPr>
          <a:lstStyle/>
          <a:p>
            <a:pPr lvl="0" algn="ctr" defTabSz="914400" fontAlgn="base">
              <a:spcBef>
                <a:spcPct val="0"/>
              </a:spcBef>
              <a:spcAft>
                <a:spcPct val="0"/>
              </a:spcAft>
              <a:defRPr/>
            </a:pPr>
            <a:r>
              <a:rPr lang="en-US" sz="700" dirty="0">
                <a:latin typeface="Arial" panose="020B0604020202020204" pitchFamily="34" charset="0"/>
                <a:cs typeface="Arial" panose="020B0604020202020204" pitchFamily="34" charset="0"/>
              </a:rPr>
              <a:t>COL </a:t>
            </a:r>
            <a:r>
              <a:rPr lang="en-US" sz="700">
                <a:latin typeface="Arial" panose="020B0604020202020204" pitchFamily="34" charset="0"/>
                <a:cs typeface="Arial" panose="020B0604020202020204" pitchFamily="34" charset="0"/>
              </a:rPr>
              <a:t>MICHELLE AGPALZA, </a:t>
            </a:r>
            <a:r>
              <a:rPr lang="en-US" sz="700" dirty="0">
                <a:latin typeface="Arial" panose="020B0604020202020204" pitchFamily="34" charset="0"/>
                <a:cs typeface="Arial" panose="020B0604020202020204" pitchFamily="34" charset="0"/>
              </a:rPr>
              <a:t>USA</a:t>
            </a:r>
            <a:endParaRPr kumimoji="0" lang="en-US" sz="7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CENTCOM &amp; SOCOM</a:t>
            </a:r>
          </a:p>
        </p:txBody>
      </p:sp>
      <p:sp>
        <p:nvSpPr>
          <p:cNvPr id="66" name="TextBox 65"/>
          <p:cNvSpPr txBox="1"/>
          <p:nvPr/>
        </p:nvSpPr>
        <p:spPr>
          <a:xfrm>
            <a:off x="7187463" y="4428437"/>
            <a:ext cx="784232" cy="53860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COL </a:t>
            </a:r>
            <a:r>
              <a:rPr lang="en-US" sz="700" dirty="0">
                <a:solidFill>
                  <a:prstClr val="black"/>
                </a:solidFill>
                <a:latin typeface="Arial" charset="0"/>
              </a:rPr>
              <a:t>ADRIAN (AJ) SULLIVAN</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a:t>
            </a:r>
            <a:r>
              <a:rPr kumimoji="0" lang="en-US" sz="700" b="0" i="0" u="none" strike="noStrike" kern="1200" cap="none" spc="0" normalizeH="0" noProof="0" dirty="0">
                <a:ln>
                  <a:noFill/>
                </a:ln>
                <a:solidFill>
                  <a:prstClr val="black"/>
                </a:solidFill>
                <a:effectLst/>
                <a:uLnTx/>
                <a:uFillTx/>
                <a:latin typeface="Arial" charset="0"/>
                <a:ea typeface="+mn-ea"/>
                <a:cs typeface="+mn-cs"/>
              </a:rPr>
              <a:t>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USA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EUROPE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&amp;</a:t>
            </a:r>
            <a:r>
              <a:rPr lang="en-US" sz="700" dirty="0">
                <a:solidFill>
                  <a:prstClr val="black"/>
                </a:solidFill>
                <a:latin typeface="Arial" charset="0"/>
              </a:rPr>
              <a:t> </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AFRICA</a:t>
            </a:r>
          </a:p>
        </p:txBody>
      </p:sp>
      <p:sp>
        <p:nvSpPr>
          <p:cNvPr id="64" name="TextBox 63"/>
          <p:cNvSpPr txBox="1"/>
          <p:nvPr/>
        </p:nvSpPr>
        <p:spPr>
          <a:xfrm>
            <a:off x="5419179" y="4385204"/>
            <a:ext cx="827603" cy="63094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CAPT PATRICK BLAKE, USN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INDO-</a:t>
            </a:r>
            <a:r>
              <a:rPr kumimoji="0" lang="en-US" sz="700" b="0" i="0" u="none" strike="noStrike" kern="1200" cap="none" spc="0" normalizeH="0" baseline="0" noProof="0" dirty="0">
                <a:ln>
                  <a:noFill/>
                </a:ln>
                <a:solidFill>
                  <a:prstClr val="black"/>
                </a:solidFill>
                <a:effectLst/>
                <a:uLnTx/>
                <a:uFillTx/>
                <a:latin typeface="Arial" charset="0"/>
                <a:ea typeface="+mn-ea"/>
                <a:cs typeface="+mn-cs"/>
              </a:rPr>
              <a:t>PACIFIC</a:t>
            </a:r>
          </a:p>
        </p:txBody>
      </p:sp>
      <p:pic>
        <p:nvPicPr>
          <p:cNvPr id="28" name="Picture 27">
            <a:extLst>
              <a:ext uri="{FF2B5EF4-FFF2-40B4-BE49-F238E27FC236}">
                <a16:creationId xmlns:a16="http://schemas.microsoft.com/office/drawing/2014/main" id="{A62789B5-B1DF-4852-B894-7A3B23AF6E9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532822" y="1832721"/>
            <a:ext cx="581073" cy="914402"/>
          </a:xfrm>
          <a:prstGeom prst="rect">
            <a:avLst/>
          </a:prstGeom>
        </p:spPr>
      </p:pic>
      <p:cxnSp>
        <p:nvCxnSpPr>
          <p:cNvPr id="112" name="Straight Connector 111"/>
          <p:cNvCxnSpPr/>
          <p:nvPr/>
        </p:nvCxnSpPr>
        <p:spPr>
          <a:xfrm>
            <a:off x="3212930" y="5105400"/>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074577" y="5105400"/>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a:cxnSpLocks/>
          </p:cNvCxnSpPr>
          <p:nvPr/>
        </p:nvCxnSpPr>
        <p:spPr>
          <a:xfrm>
            <a:off x="3212930" y="5104204"/>
            <a:ext cx="5324010"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937276" y="5108597"/>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830304" y="5105635"/>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6693178" y="5105400"/>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7570094" y="5105845"/>
            <a:ext cx="0" cy="151955"/>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 name="Picture 1"/>
          <p:cNvPicPr preferRelativeResize="0">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282354" y="5185994"/>
            <a:ext cx="570151" cy="864261"/>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p:blipFill>
        <p:spPr>
          <a:xfrm>
            <a:off x="2067079" y="5181601"/>
            <a:ext cx="556859" cy="876299"/>
          </a:xfrm>
          <a:prstGeom prst="rect">
            <a:avLst/>
          </a:prstGeom>
        </p:spPr>
      </p:pic>
      <p:pic>
        <p:nvPicPr>
          <p:cNvPr id="6" name="Picture 5"/>
          <p:cNvPicPr>
            <a:picLocks/>
          </p:cNvPicPr>
          <p:nvPr/>
        </p:nvPicPr>
        <p:blipFill>
          <a:blip r:embed="rId9">
            <a:extLst>
              <a:ext uri="{28A0092B-C50C-407E-A947-70E740481C1C}">
                <a14:useLocalDpi xmlns:a14="http://schemas.microsoft.com/office/drawing/2010/main"/>
              </a:ext>
            </a:extLst>
          </a:blip>
          <a:stretch>
            <a:fillRect/>
          </a:stretch>
        </p:blipFill>
        <p:spPr>
          <a:xfrm>
            <a:off x="6405995" y="5181600"/>
            <a:ext cx="577581" cy="879595"/>
          </a:xfrm>
          <a:prstGeom prst="rect">
            <a:avLst/>
          </a:prstGeom>
        </p:spPr>
      </p:pic>
      <p:cxnSp>
        <p:nvCxnSpPr>
          <p:cNvPr id="85" name="Straight Connector 84"/>
          <p:cNvCxnSpPr/>
          <p:nvPr/>
        </p:nvCxnSpPr>
        <p:spPr>
          <a:xfrm>
            <a:off x="8438615" y="5105400"/>
            <a:ext cx="0" cy="14069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A617570-262C-45A9-8DD2-5B77DF03A67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90719" y="5184758"/>
            <a:ext cx="554329" cy="872707"/>
          </a:xfrm>
          <a:prstGeom prst="rect">
            <a:avLst/>
          </a:prstGeom>
        </p:spPr>
      </p:pic>
      <p:cxnSp>
        <p:nvCxnSpPr>
          <p:cNvPr id="72" name="Straight Connector 71"/>
          <p:cNvCxnSpPr>
            <a:cxnSpLocks/>
          </p:cNvCxnSpPr>
          <p:nvPr/>
        </p:nvCxnSpPr>
        <p:spPr>
          <a:xfrm>
            <a:off x="1495430" y="3419474"/>
            <a:ext cx="6045839" cy="0"/>
          </a:xfrm>
          <a:prstGeom prst="line">
            <a:avLst/>
          </a:prstGeom>
          <a:ln w="12700" cap="rnd"/>
        </p:spPr>
        <p:style>
          <a:lnRef idx="2">
            <a:schemeClr val="accent1"/>
          </a:lnRef>
          <a:fillRef idx="0">
            <a:schemeClr val="accent1"/>
          </a:fillRef>
          <a:effectRef idx="1">
            <a:schemeClr val="accent1"/>
          </a:effectRef>
          <a:fontRef idx="minor">
            <a:schemeClr val="tx1"/>
          </a:fontRef>
        </p:style>
      </p:cxnSp>
      <p:cxnSp>
        <p:nvCxnSpPr>
          <p:cNvPr id="99" name="Straight Connector 98"/>
          <p:cNvCxnSpPr>
            <a:cxnSpLocks/>
          </p:cNvCxnSpPr>
          <p:nvPr/>
        </p:nvCxnSpPr>
        <p:spPr>
          <a:xfrm rot="5400000">
            <a:off x="7472813" y="3487934"/>
            <a:ext cx="136914" cy="1"/>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a:cxnSpLocks/>
          </p:cNvCxnSpPr>
          <p:nvPr/>
        </p:nvCxnSpPr>
        <p:spPr>
          <a:xfrm rot="5400000">
            <a:off x="6610921" y="3489324"/>
            <a:ext cx="139697" cy="3"/>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a:cxnSpLocks/>
          </p:cNvCxnSpPr>
          <p:nvPr/>
        </p:nvCxnSpPr>
        <p:spPr>
          <a:xfrm>
            <a:off x="5795137" y="3419477"/>
            <a:ext cx="2" cy="138902"/>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1426162" y="3498269"/>
            <a:ext cx="140125" cy="1588"/>
          </a:xfrm>
          <a:prstGeom prst="line">
            <a:avLst/>
          </a:prstGeom>
          <a:ln w="12700" cap="rnd">
            <a:round/>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11">
            <a:extLst>
              <a:ext uri="{28A0092B-C50C-407E-A947-70E740481C1C}">
                <a14:useLocalDpi xmlns:a14="http://schemas.microsoft.com/office/drawing/2010/main" val="0"/>
              </a:ext>
            </a:extLst>
          </a:blip>
          <a:srcRect/>
          <a:stretch/>
        </p:blipFill>
        <p:spPr>
          <a:xfrm>
            <a:off x="2940539" y="3502444"/>
            <a:ext cx="559934" cy="881138"/>
          </a:xfrm>
          <a:prstGeom prst="rect">
            <a:avLst/>
          </a:prstGeom>
        </p:spPr>
      </p:pic>
      <p:pic>
        <p:nvPicPr>
          <p:cNvPr id="18" name="Picture 17">
            <a:extLst>
              <a:ext uri="{FF2B5EF4-FFF2-40B4-BE49-F238E27FC236}">
                <a16:creationId xmlns:a16="http://schemas.microsoft.com/office/drawing/2014/main" id="{5CB95BFF-4B4D-4AA8-A935-60564DA0E4C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076290" y="3506019"/>
            <a:ext cx="555222" cy="873722"/>
          </a:xfrm>
          <a:prstGeom prst="rect">
            <a:avLst/>
          </a:prstGeom>
        </p:spPr>
      </p:pic>
      <p:sp>
        <p:nvSpPr>
          <p:cNvPr id="83" name="TextBox 82">
            <a:extLst>
              <a:ext uri="{FF2B5EF4-FFF2-40B4-BE49-F238E27FC236}">
                <a16:creationId xmlns:a16="http://schemas.microsoft.com/office/drawing/2014/main" id="{A2101650-E4BE-42F8-8EAA-200AEF64C136}"/>
              </a:ext>
            </a:extLst>
          </p:cNvPr>
          <p:cNvSpPr txBox="1"/>
          <p:nvPr/>
        </p:nvSpPr>
        <p:spPr>
          <a:xfrm>
            <a:off x="3653116" y="1323784"/>
            <a:ext cx="914400" cy="323165"/>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LTG MARK T. SIMERLY, USA DIRECTOR</a:t>
            </a:r>
          </a:p>
        </p:txBody>
      </p:sp>
      <p:sp>
        <p:nvSpPr>
          <p:cNvPr id="91" name="TextBox 90">
            <a:extLst>
              <a:ext uri="{FF2B5EF4-FFF2-40B4-BE49-F238E27FC236}">
                <a16:creationId xmlns:a16="http://schemas.microsoft.com/office/drawing/2014/main" id="{77311A7B-E4EF-4E6F-A858-65695ECC7863}"/>
              </a:ext>
            </a:extLst>
          </p:cNvPr>
          <p:cNvSpPr txBox="1"/>
          <p:nvPr/>
        </p:nvSpPr>
        <p:spPr>
          <a:xfrm>
            <a:off x="4454532" y="2772312"/>
            <a:ext cx="1066800" cy="538609"/>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BG GAIL E.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ATKINS, USA</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COMMANDER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 LAND AND MARITIME</a:t>
            </a:r>
          </a:p>
        </p:txBody>
      </p:sp>
      <p:pic>
        <p:nvPicPr>
          <p:cNvPr id="13" name="Picture 12">
            <a:extLst>
              <a:ext uri="{FF2B5EF4-FFF2-40B4-BE49-F238E27FC236}">
                <a16:creationId xmlns:a16="http://schemas.microsoft.com/office/drawing/2014/main" id="{F6462C39-8BA6-417E-A19E-45451C60A3B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48970" y="5177052"/>
            <a:ext cx="570033" cy="875594"/>
          </a:xfrm>
          <a:prstGeom prst="rect">
            <a:avLst/>
          </a:prstGeom>
        </p:spPr>
      </p:pic>
      <p:sp>
        <p:nvSpPr>
          <p:cNvPr id="87" name="TextBox 86">
            <a:extLst>
              <a:ext uri="{FF2B5EF4-FFF2-40B4-BE49-F238E27FC236}">
                <a16:creationId xmlns:a16="http://schemas.microsoft.com/office/drawing/2014/main" id="{46CD5D43-9722-4BA8-BBD0-EA6C7BA4084E}"/>
              </a:ext>
            </a:extLst>
          </p:cNvPr>
          <p:cNvSpPr txBox="1"/>
          <p:nvPr/>
        </p:nvSpPr>
        <p:spPr>
          <a:xfrm>
            <a:off x="8615531" y="6514347"/>
            <a:ext cx="543453" cy="276999"/>
          </a:xfrm>
          <a:prstGeom prst="rect">
            <a:avLst/>
          </a:prstGeom>
          <a:noFill/>
        </p:spPr>
        <p:txBody>
          <a:bodyPr wrap="square">
            <a:spAutoFit/>
          </a:bodyPr>
          <a:lstStyle/>
          <a:p>
            <a:pPr algn="r"/>
            <a:r>
              <a:rPr lang="en-US" sz="1200" dirty="0">
                <a:solidFill>
                  <a:srgbClr val="4F81BD">
                    <a:lumMod val="75000"/>
                  </a:srgbClr>
                </a:solidFill>
                <a:latin typeface="Arial" panose="020B0604020202020204" pitchFamily="34" charset="0"/>
                <a:cs typeface="Arial" panose="020B0604020202020204" pitchFamily="34" charset="0"/>
              </a:rPr>
              <a:t>8</a:t>
            </a:r>
          </a:p>
        </p:txBody>
      </p:sp>
      <p:pic>
        <p:nvPicPr>
          <p:cNvPr id="16" name="Picture 15">
            <a:extLst>
              <a:ext uri="{FF2B5EF4-FFF2-40B4-BE49-F238E27FC236}">
                <a16:creationId xmlns:a16="http://schemas.microsoft.com/office/drawing/2014/main" id="{4FA950BE-D0B5-45E1-B63E-744CE81FA02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409912" y="1833232"/>
            <a:ext cx="577995" cy="909967"/>
          </a:xfrm>
          <a:prstGeom prst="rect">
            <a:avLst/>
          </a:prstGeom>
        </p:spPr>
      </p:pic>
      <p:pic>
        <p:nvPicPr>
          <p:cNvPr id="32" name="Picture 31">
            <a:extLst>
              <a:ext uri="{FF2B5EF4-FFF2-40B4-BE49-F238E27FC236}">
                <a16:creationId xmlns:a16="http://schemas.microsoft.com/office/drawing/2014/main" id="{5991C402-01E6-4E53-878C-274F94A738BB}"/>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828032" y="385364"/>
            <a:ext cx="585216" cy="907683"/>
          </a:xfrm>
          <a:prstGeom prst="rect">
            <a:avLst/>
          </a:prstGeom>
        </p:spPr>
      </p:pic>
      <p:pic>
        <p:nvPicPr>
          <p:cNvPr id="82" name="Picture 81">
            <a:extLst>
              <a:ext uri="{FF2B5EF4-FFF2-40B4-BE49-F238E27FC236}">
                <a16:creationId xmlns:a16="http://schemas.microsoft.com/office/drawing/2014/main" id="{3B613CD8-2BF7-4180-A53B-1C22B420E1F2}"/>
              </a:ext>
            </a:extLst>
          </p:cNvPr>
          <p:cNvPicPr>
            <a:picLocks/>
          </p:cNvPicPr>
          <p:nvPr/>
        </p:nvPicPr>
        <p:blipFill>
          <a:blip r:embed="rId16">
            <a:extLst>
              <a:ext uri="{28A0092B-C50C-407E-A947-70E740481C1C}">
                <a14:useLocalDpi xmlns:a14="http://schemas.microsoft.com/office/drawing/2010/main"/>
              </a:ext>
            </a:extLst>
          </a:blip>
          <a:stretch>
            <a:fillRect/>
          </a:stretch>
        </p:blipFill>
        <p:spPr>
          <a:xfrm>
            <a:off x="4699969" y="379210"/>
            <a:ext cx="594114" cy="917497"/>
          </a:xfrm>
          <a:prstGeom prst="rect">
            <a:avLst/>
          </a:prstGeom>
        </p:spPr>
      </p:pic>
      <p:pic>
        <p:nvPicPr>
          <p:cNvPr id="14" name="Picture 13">
            <a:extLst>
              <a:ext uri="{FF2B5EF4-FFF2-40B4-BE49-F238E27FC236}">
                <a16:creationId xmlns:a16="http://schemas.microsoft.com/office/drawing/2014/main" id="{695F5669-E01D-47E9-BC20-500DA90E055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401520" y="378460"/>
            <a:ext cx="580811" cy="914400"/>
          </a:xfrm>
          <a:prstGeom prst="rect">
            <a:avLst/>
          </a:prstGeom>
        </p:spPr>
      </p:pic>
      <p:pic>
        <p:nvPicPr>
          <p:cNvPr id="10" name="Picture 9">
            <a:extLst>
              <a:ext uri="{FF2B5EF4-FFF2-40B4-BE49-F238E27FC236}">
                <a16:creationId xmlns:a16="http://schemas.microsoft.com/office/drawing/2014/main" id="{0D2E1FCE-9AA7-48CD-90B7-64E699FBA7B8}"/>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283667" y="3504244"/>
            <a:ext cx="555640" cy="870778"/>
          </a:xfrm>
          <a:prstGeom prst="rect">
            <a:avLst/>
          </a:prstGeom>
        </p:spPr>
      </p:pic>
      <p:pic>
        <p:nvPicPr>
          <p:cNvPr id="22" name="Picture 21">
            <a:extLst>
              <a:ext uri="{FF2B5EF4-FFF2-40B4-BE49-F238E27FC236}">
                <a16:creationId xmlns:a16="http://schemas.microsoft.com/office/drawing/2014/main" id="{57EC7E44-846C-4CCF-8545-4ECB2412D42F}"/>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2943532" y="1840755"/>
            <a:ext cx="572208" cy="887506"/>
          </a:xfrm>
          <a:prstGeom prst="rect">
            <a:avLst/>
          </a:prstGeom>
        </p:spPr>
      </p:pic>
      <p:pic>
        <p:nvPicPr>
          <p:cNvPr id="5" name="Picture 4" descr="A person in a yellow dress posing for the camera&#10;&#10;Description automatically generated">
            <a:extLst>
              <a:ext uri="{FF2B5EF4-FFF2-40B4-BE49-F238E27FC236}">
                <a16:creationId xmlns:a16="http://schemas.microsoft.com/office/drawing/2014/main" id="{FDCC29F9-97EA-472F-8627-5D4CA03947DC}"/>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302296" y="3497634"/>
            <a:ext cx="563769" cy="887570"/>
          </a:xfrm>
          <a:prstGeom prst="rect">
            <a:avLst/>
          </a:prstGeom>
        </p:spPr>
      </p:pic>
      <p:pic>
        <p:nvPicPr>
          <p:cNvPr id="34" name="Picture 33" descr="A person wearing a suit and tie&#10;&#10;Description automatically generated">
            <a:extLst>
              <a:ext uri="{FF2B5EF4-FFF2-40B4-BE49-F238E27FC236}">
                <a16:creationId xmlns:a16="http://schemas.microsoft.com/office/drawing/2014/main" id="{18C54FFD-3EA3-46EB-8038-04E8028D1B2B}"/>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930176" y="5181601"/>
            <a:ext cx="578077" cy="876300"/>
          </a:xfrm>
          <a:prstGeom prst="rect">
            <a:avLst/>
          </a:prstGeom>
        </p:spPr>
      </p:pic>
      <p:pic>
        <p:nvPicPr>
          <p:cNvPr id="4" name="Picture 3">
            <a:extLst>
              <a:ext uri="{FF2B5EF4-FFF2-40B4-BE49-F238E27FC236}">
                <a16:creationId xmlns:a16="http://schemas.microsoft.com/office/drawing/2014/main" id="{723CE570-C3F7-4E18-9115-271C1C9143C8}"/>
              </a:ext>
            </a:extLst>
          </p:cNvPr>
          <p:cNvPicPr>
            <a:picLocks noChangeAspect="1"/>
          </p:cNvPicPr>
          <p:nvPr/>
        </p:nvPicPr>
        <p:blipFill>
          <a:blip r:embed="rId22" cstate="print">
            <a:extLst>
              <a:ext uri="{28A0092B-C50C-407E-A947-70E740481C1C}">
                <a14:useLocalDpi xmlns:a14="http://schemas.microsoft.com/office/drawing/2010/main"/>
              </a:ext>
            </a:extLst>
          </a:blip>
          <a:srcRect/>
          <a:stretch/>
        </p:blipFill>
        <p:spPr>
          <a:xfrm>
            <a:off x="310594" y="5184757"/>
            <a:ext cx="571797" cy="872709"/>
          </a:xfrm>
          <a:prstGeom prst="rect">
            <a:avLst/>
          </a:prstGeom>
        </p:spPr>
      </p:pic>
      <p:pic>
        <p:nvPicPr>
          <p:cNvPr id="8" name="Picture 7" descr="A person wearing a suit and tie&#10;&#10;Description automatically generated">
            <a:extLst>
              <a:ext uri="{FF2B5EF4-FFF2-40B4-BE49-F238E27FC236}">
                <a16:creationId xmlns:a16="http://schemas.microsoft.com/office/drawing/2014/main" id="{4C89F013-6DEE-4436-169D-D73D23FA8EA6}"/>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531956" y="3505200"/>
            <a:ext cx="588733" cy="883200"/>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74822306-D65E-79BD-36DC-15B71F35F79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3819613" y="1830928"/>
            <a:ext cx="584005" cy="905803"/>
          </a:xfrm>
          <a:prstGeom prst="rect">
            <a:avLst/>
          </a:prstGeom>
        </p:spPr>
      </p:pic>
      <p:pic>
        <p:nvPicPr>
          <p:cNvPr id="23" name="Picture 22" descr="A person wearing a suit and tie smiling at the camera&#10;&#10;Description automatically generated">
            <a:extLst>
              <a:ext uri="{FF2B5EF4-FFF2-40B4-BE49-F238E27FC236}">
                <a16:creationId xmlns:a16="http://schemas.microsoft.com/office/drawing/2014/main" id="{6658EC83-64E1-EB27-A424-B12C55AB5C46}"/>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4700239" y="1830445"/>
            <a:ext cx="588827" cy="913282"/>
          </a:xfrm>
          <a:prstGeom prst="rect">
            <a:avLst/>
          </a:prstGeom>
        </p:spPr>
      </p:pic>
      <p:pic>
        <p:nvPicPr>
          <p:cNvPr id="12" name="Picture 11" descr="A person in a military uniform&#10;&#10;Description automatically generated with medium confidence">
            <a:extLst>
              <a:ext uri="{FF2B5EF4-FFF2-40B4-BE49-F238E27FC236}">
                <a16:creationId xmlns:a16="http://schemas.microsoft.com/office/drawing/2014/main" id="{75BA86DE-9B60-50CB-B297-7496E7184D14}"/>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3819715" y="5181167"/>
            <a:ext cx="577117" cy="876733"/>
          </a:xfrm>
          <a:prstGeom prst="rect">
            <a:avLst/>
          </a:prstGeom>
        </p:spPr>
      </p:pic>
      <p:pic>
        <p:nvPicPr>
          <p:cNvPr id="1026" name="C49C1057-935F-4D43-8238-4CFC6A175282">
            <a:extLst>
              <a:ext uri="{FF2B5EF4-FFF2-40B4-BE49-F238E27FC236}">
                <a16:creationId xmlns:a16="http://schemas.microsoft.com/office/drawing/2014/main" id="{AC876EDA-DEAF-F5B1-7242-C9638B74394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p:blipFill>
        <p:spPr bwMode="auto">
          <a:xfrm>
            <a:off x="4693480" y="3493123"/>
            <a:ext cx="568092" cy="88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99467B7-8D0B-3D27-166B-5C30E07D8707}"/>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5537569" y="5179500"/>
            <a:ext cx="552393" cy="869660"/>
          </a:xfrm>
          <a:prstGeom prst="rect">
            <a:avLst/>
          </a:prstGeom>
        </p:spPr>
      </p:pic>
      <p:sp>
        <p:nvSpPr>
          <p:cNvPr id="25" name="TextBox 24">
            <a:extLst>
              <a:ext uri="{FF2B5EF4-FFF2-40B4-BE49-F238E27FC236}">
                <a16:creationId xmlns:a16="http://schemas.microsoft.com/office/drawing/2014/main" id="{60F3F0D6-040F-8A6C-BDF5-1172DFD7892C}"/>
              </a:ext>
            </a:extLst>
          </p:cNvPr>
          <p:cNvSpPr txBox="1"/>
          <p:nvPr/>
        </p:nvSpPr>
        <p:spPr>
          <a:xfrm>
            <a:off x="5302885" y="6041880"/>
            <a:ext cx="1019009"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MICHAEL L.</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700" dirty="0">
                <a:solidFill>
                  <a:prstClr val="black"/>
                </a:solidFill>
                <a:latin typeface="Arial" charset="0"/>
              </a:rPr>
              <a:t>JOHNSON</a:t>
            </a:r>
            <a:endParaRPr kumimoji="0" lang="en-US" sz="7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DIRECTOR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LEGISLATIVE AFFAIRS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charset="0"/>
                <a:ea typeface="+mn-ea"/>
                <a:cs typeface="+mn-cs"/>
              </a:rPr>
              <a:t>(DL)</a:t>
            </a:r>
          </a:p>
        </p:txBody>
      </p:sp>
      <p:pic>
        <p:nvPicPr>
          <p:cNvPr id="7" name="Picture 6">
            <a:extLst>
              <a:ext uri="{FF2B5EF4-FFF2-40B4-BE49-F238E27FC236}">
                <a16:creationId xmlns:a16="http://schemas.microsoft.com/office/drawing/2014/main" id="{37DF69C3-2684-A7B7-8369-272455775408}"/>
              </a:ext>
            </a:extLst>
          </p:cNvPr>
          <p:cNvPicPr>
            <a:picLocks noChangeAspect="1"/>
          </p:cNvPicPr>
          <p:nvPr/>
        </p:nvPicPr>
        <p:blipFill>
          <a:blip r:embed="rId29">
            <a:extLst>
              <a:ext uri="{28A0092B-C50C-407E-A947-70E740481C1C}">
                <a14:useLocalDpi xmlns:a14="http://schemas.microsoft.com/office/drawing/2010/main" val="0"/>
              </a:ext>
            </a:extLst>
          </a:blip>
          <a:srcRect/>
          <a:stretch/>
        </p:blipFill>
        <p:spPr>
          <a:xfrm>
            <a:off x="4693238" y="5178408"/>
            <a:ext cx="560473" cy="871847"/>
          </a:xfrm>
          <a:prstGeom prst="rect">
            <a:avLst/>
          </a:prstGeom>
        </p:spPr>
      </p:pic>
      <p:pic>
        <p:nvPicPr>
          <p:cNvPr id="53" name="Picture 52">
            <a:extLst>
              <a:ext uri="{FF2B5EF4-FFF2-40B4-BE49-F238E27FC236}">
                <a16:creationId xmlns:a16="http://schemas.microsoft.com/office/drawing/2014/main" id="{DE670246-8669-FCEA-B4B4-C242654BDB36}"/>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1187290" y="3506019"/>
            <a:ext cx="555222" cy="873722"/>
          </a:xfrm>
          <a:prstGeom prst="rect">
            <a:avLst/>
          </a:prstGeom>
        </p:spPr>
      </p:pic>
      <p:pic>
        <p:nvPicPr>
          <p:cNvPr id="33" name="Picture 32" descr="A picture containing person, person, clothing, military uniform&#10;&#10;Description automatically generated">
            <a:extLst>
              <a:ext uri="{FF2B5EF4-FFF2-40B4-BE49-F238E27FC236}">
                <a16:creationId xmlns:a16="http://schemas.microsoft.com/office/drawing/2014/main" id="{531C0666-EFE4-AFE7-DE84-3DEEB1741A3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406700" y="3532394"/>
            <a:ext cx="592939" cy="851187"/>
          </a:xfrm>
          <a:prstGeom prst="rect">
            <a:avLst/>
          </a:prstGeom>
        </p:spPr>
      </p:pic>
      <p:pic>
        <p:nvPicPr>
          <p:cNvPr id="17" name="Picture 16">
            <a:extLst>
              <a:ext uri="{FF2B5EF4-FFF2-40B4-BE49-F238E27FC236}">
                <a16:creationId xmlns:a16="http://schemas.microsoft.com/office/drawing/2014/main" id="{57A7C98A-EB81-3DA1-453C-92AB03E49975}"/>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5542841" y="370110"/>
            <a:ext cx="584968" cy="907297"/>
          </a:xfrm>
          <a:prstGeom prst="rect">
            <a:avLst/>
          </a:prstGeom>
        </p:spPr>
      </p:pic>
    </p:spTree>
    <p:extLst>
      <p:ext uri="{BB962C8B-B14F-4D97-AF65-F5344CB8AC3E}">
        <p14:creationId xmlns:p14="http://schemas.microsoft.com/office/powerpoint/2010/main" val="3201545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6AD0-8951-4663-802D-AB8633261FEB}"/>
              </a:ext>
            </a:extLst>
          </p:cNvPr>
          <p:cNvSpPr>
            <a:spLocks noGrp="1"/>
          </p:cNvSpPr>
          <p:nvPr>
            <p:ph type="title"/>
          </p:nvPr>
        </p:nvSpPr>
        <p:spPr>
          <a:xfrm>
            <a:off x="3764280" y="384675"/>
            <a:ext cx="5029200" cy="822960"/>
          </a:xfrm>
        </p:spPr>
        <p:txBody>
          <a:bodyPr/>
          <a:lstStyle/>
          <a:p>
            <a:pPr>
              <a:lnSpc>
                <a:spcPts val="2480"/>
              </a:lnSpc>
            </a:pPr>
            <a:r>
              <a:rPr lang="en-US" altLang="en-US" dirty="0">
                <a:solidFill>
                  <a:srgbClr val="002060"/>
                </a:solidFill>
                <a:latin typeface="+mn-lt"/>
                <a:cs typeface="Times New Roman" panose="02020603050405020304" pitchFamily="18" charset="0"/>
              </a:rPr>
              <a:t>DLA Troop Support </a:t>
            </a:r>
            <a:br>
              <a:rPr lang="en-US" altLang="en-US" dirty="0">
                <a:solidFill>
                  <a:srgbClr val="002060"/>
                </a:solidFill>
                <a:latin typeface="+mn-lt"/>
                <a:cs typeface="Times New Roman" panose="02020603050405020304" pitchFamily="18" charset="0"/>
              </a:rPr>
            </a:br>
            <a:r>
              <a:rPr lang="en-US" altLang="en-US" dirty="0">
                <a:solidFill>
                  <a:srgbClr val="002060"/>
                </a:solidFill>
                <a:latin typeface="+mn-lt"/>
                <a:cs typeface="Times New Roman" panose="02020603050405020304" pitchFamily="18" charset="0"/>
              </a:rPr>
              <a:t>Philadelphia, PA</a:t>
            </a:r>
            <a:endParaRPr lang="en-US" dirty="0"/>
          </a:p>
        </p:txBody>
      </p:sp>
      <p:sp>
        <p:nvSpPr>
          <p:cNvPr id="17" name="TextBox 16">
            <a:extLst>
              <a:ext uri="{FF2B5EF4-FFF2-40B4-BE49-F238E27FC236}">
                <a16:creationId xmlns:a16="http://schemas.microsoft.com/office/drawing/2014/main" id="{84BCAA4A-5E2E-4CE5-BA49-FFC954AA45D0}"/>
              </a:ext>
            </a:extLst>
          </p:cNvPr>
          <p:cNvSpPr txBox="1"/>
          <p:nvPr/>
        </p:nvSpPr>
        <p:spPr>
          <a:xfrm>
            <a:off x="612648" y="1214667"/>
            <a:ext cx="8277032" cy="1014619"/>
          </a:xfrm>
          <a:prstGeom prst="rect">
            <a:avLst/>
          </a:prstGeom>
          <a:noFill/>
        </p:spPr>
        <p:txBody>
          <a:bodyPr wrap="square" rtlCol="0">
            <a:spAutoFit/>
          </a:bodyPr>
          <a:lstStyle/>
          <a:p>
            <a:pPr marL="0" marR="0" lvl="0" indent="0" defTabSz="457200" rtl="0" eaLnBrk="1" fontAlgn="auto" latinLnBrk="0" hangingPunct="1">
              <a:spcBef>
                <a:spcPts val="600"/>
              </a:spcBef>
              <a:spcAft>
                <a:spcPts val="0"/>
              </a:spcAft>
              <a:buClrTx/>
              <a:buSzTx/>
              <a:buFontTx/>
              <a:buNone/>
              <a:tabLst/>
              <a:defRPr/>
            </a:pPr>
            <a:r>
              <a:rPr kumimoji="0" lang="en-US" sz="2000" b="1" i="0" u="none" strike="noStrike" kern="1200" cap="none" spc="-40" normalizeH="0" baseline="0" noProof="0" dirty="0">
                <a:ln>
                  <a:noFill/>
                </a:ln>
                <a:solidFill>
                  <a:prstClr val="black"/>
                </a:solidFill>
                <a:effectLst/>
                <a:uLnTx/>
                <a:uFillTx/>
                <a:latin typeface="Arial" panose="020B0604020202020204"/>
                <a:ea typeface="+mn-ea"/>
                <a:cs typeface="Times New Roman" panose="02020603050405020304" pitchFamily="18" charset="0"/>
              </a:rPr>
              <a:t>Provides food, uniforms, protective equipment, construction items, medicines and medical supplies to warfighters and customers around the world</a:t>
            </a:r>
            <a:endParaRPr kumimoji="0" lang="en-US" sz="2000" b="1" i="0" u="none" strike="noStrike" kern="1200" cap="none" spc="-40" normalizeH="0" baseline="0" noProof="0" dirty="0">
              <a:ln>
                <a:noFill/>
              </a:ln>
              <a:solidFill>
                <a:prstClr val="black"/>
              </a:solidFill>
              <a:effectLst/>
              <a:uLnTx/>
              <a:uFillTx/>
              <a:latin typeface="Arial" panose="020B0604020202020204"/>
              <a:ea typeface="+mn-ea"/>
              <a:cs typeface="+mn-cs"/>
            </a:endParaRPr>
          </a:p>
        </p:txBody>
      </p:sp>
      <p:sp>
        <p:nvSpPr>
          <p:cNvPr id="11" name="Text Box 10">
            <a:extLst>
              <a:ext uri="{FF2B5EF4-FFF2-40B4-BE49-F238E27FC236}">
                <a16:creationId xmlns:a16="http://schemas.microsoft.com/office/drawing/2014/main" id="{B57D0813-1514-4DE3-ADFC-0CCCEE78FD64}"/>
              </a:ext>
            </a:extLst>
          </p:cNvPr>
          <p:cNvSpPr txBox="1">
            <a:spLocks noChangeArrowheads="1"/>
          </p:cNvSpPr>
          <p:nvPr/>
        </p:nvSpPr>
        <p:spPr bwMode="auto">
          <a:xfrm>
            <a:off x="130329" y="2319897"/>
            <a:ext cx="2508250" cy="30743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SUBSISTENCE: CLASS I</a:t>
            </a:r>
          </a:p>
        </p:txBody>
      </p:sp>
      <p:sp>
        <p:nvSpPr>
          <p:cNvPr id="7" name="Text Box 3">
            <a:extLst>
              <a:ext uri="{FF2B5EF4-FFF2-40B4-BE49-F238E27FC236}">
                <a16:creationId xmlns:a16="http://schemas.microsoft.com/office/drawing/2014/main" id="{BA59CA76-159F-4D40-ADBE-50F68CEAD151}"/>
              </a:ext>
            </a:extLst>
          </p:cNvPr>
          <p:cNvSpPr txBox="1">
            <a:spLocks noChangeArrowheads="1"/>
          </p:cNvSpPr>
          <p:nvPr/>
        </p:nvSpPr>
        <p:spPr bwMode="blackWhite">
          <a:xfrm>
            <a:off x="146504" y="2731736"/>
            <a:ext cx="2774476" cy="1320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90158" tIns="44286" rIns="90158" bIns="44286">
            <a:spAutoFit/>
          </a:bodyPr>
          <a:lstStyle>
            <a:lvl1pPr marL="173038" indent="-1730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3038" marR="0" lvl="0" indent="-173038" algn="l" defTabSz="457200" rtl="0" eaLnBrk="0" fontAlgn="auto" latinLnBrk="0" hangingPunct="0">
              <a:lnSpc>
                <a:spcPct val="100000"/>
              </a:lnSpc>
              <a:spcBef>
                <a:spcPts val="0"/>
              </a:spcBef>
              <a:spcAft>
                <a:spcPts val="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effectLst/>
                <a:uLnTx/>
                <a:uFillTx/>
                <a:latin typeface="Arial" panose="020B0604020202020204"/>
                <a:ea typeface="+mn-ea"/>
                <a:cs typeface="Times New Roman" panose="02020603050405020304" pitchFamily="18" charset="0"/>
              </a:rPr>
              <a:t>Garrison feeding</a:t>
            </a:r>
          </a:p>
          <a:p>
            <a:pPr marL="173038" marR="0" lvl="0" indent="-173038" algn="l" defTabSz="457200" rtl="0" eaLnBrk="0" fontAlgn="auto" latinLnBrk="0" hangingPunct="0">
              <a:lnSpc>
                <a:spcPct val="100000"/>
              </a:lnSpc>
              <a:spcBef>
                <a:spcPts val="0"/>
              </a:spcBef>
              <a:spcAft>
                <a:spcPts val="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effectLst/>
                <a:uLnTx/>
                <a:uFillTx/>
                <a:latin typeface="Arial" panose="020B0604020202020204"/>
                <a:ea typeface="+mn-ea"/>
                <a:cs typeface="Times New Roman" panose="02020603050405020304" pitchFamily="18" charset="0"/>
              </a:rPr>
              <a:t>Produce and market ready</a:t>
            </a:r>
          </a:p>
          <a:p>
            <a:pPr marL="173038" marR="0" lvl="0" indent="-173038" algn="l" defTabSz="457200" rtl="0" eaLnBrk="0" fontAlgn="auto" latinLnBrk="0" hangingPunct="0">
              <a:lnSpc>
                <a:spcPct val="100000"/>
              </a:lnSpc>
              <a:spcBef>
                <a:spcPts val="0"/>
              </a:spcBef>
              <a:spcAft>
                <a:spcPts val="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effectLst/>
                <a:uLnTx/>
                <a:uFillTx/>
                <a:latin typeface="Arial" panose="020B0604020202020204"/>
                <a:ea typeface="+mn-ea"/>
                <a:cs typeface="Times New Roman" panose="02020603050405020304" pitchFamily="18" charset="0"/>
              </a:rPr>
              <a:t>Operational rations</a:t>
            </a:r>
          </a:p>
          <a:p>
            <a:pPr marL="173038" marR="0" lvl="0" indent="-173038" algn="l" defTabSz="457200" rtl="0" eaLnBrk="0" fontAlgn="auto" latinLnBrk="0" hangingPunct="0">
              <a:lnSpc>
                <a:spcPct val="100000"/>
              </a:lnSpc>
              <a:spcBef>
                <a:spcPts val="0"/>
              </a:spcBef>
              <a:spcAft>
                <a:spcPts val="0"/>
              </a:spcAft>
              <a:buClr>
                <a:srgbClr val="000000"/>
              </a:buClr>
              <a:buSzPct val="70000"/>
              <a:buFont typeface="Arial" pitchFamily="34" charset="0"/>
              <a:buChar char="•"/>
              <a:tabLst/>
              <a:defRPr/>
            </a:pPr>
            <a:r>
              <a:rPr kumimoji="0" lang="en-US" sz="1600" b="0" i="0" u="none" strike="noStrike" kern="1200" cap="none" spc="0" normalizeH="0" baseline="0" noProof="0" dirty="0">
                <a:ln>
                  <a:noFill/>
                </a:ln>
                <a:effectLst/>
                <a:uLnTx/>
                <a:uFillTx/>
                <a:latin typeface="Arial" panose="020B0604020202020204"/>
                <a:ea typeface="+mn-ea"/>
                <a:cs typeface="Times New Roman" panose="02020603050405020304" pitchFamily="18" charset="0"/>
              </a:rPr>
              <a:t>Food prep/field feeding equipment   </a:t>
            </a:r>
            <a:endParaRPr kumimoji="0" lang="en-US" altLang="en-US" sz="1600" b="0" i="0" u="none" strike="noStrike" kern="1200" cap="none" spc="0" normalizeH="0" baseline="0" noProof="0" dirty="0">
              <a:ln>
                <a:noFill/>
              </a:ln>
              <a:effectLst/>
              <a:uLnTx/>
              <a:uFillTx/>
              <a:latin typeface="Arial" panose="020B0604020202020204"/>
              <a:ea typeface="+mn-ea"/>
              <a:cs typeface="Times New Roman" panose="02020603050405020304" pitchFamily="18" charset="0"/>
            </a:endParaRPr>
          </a:p>
        </p:txBody>
      </p:sp>
      <p:pic>
        <p:nvPicPr>
          <p:cNvPr id="18" name="Food Service" descr="Marine food service workers serving meals in a chow line.">
            <a:extLst>
              <a:ext uri="{FF2B5EF4-FFF2-40B4-BE49-F238E27FC236}">
                <a16:creationId xmlns:a16="http://schemas.microsoft.com/office/drawing/2014/main" id="{8DB1AE70-1C8C-47E3-9634-2BF2B8DC0827}"/>
              </a:ext>
            </a:extLst>
          </p:cNvPr>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931120" y="2799478"/>
            <a:ext cx="1561997" cy="1055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 Box 10">
            <a:extLst>
              <a:ext uri="{FF2B5EF4-FFF2-40B4-BE49-F238E27FC236}">
                <a16:creationId xmlns:a16="http://schemas.microsoft.com/office/drawing/2014/main" id="{2AF046F5-B6C7-4E52-9D50-C5FE2310DE19}"/>
              </a:ext>
            </a:extLst>
          </p:cNvPr>
          <p:cNvSpPr txBox="1">
            <a:spLocks noChangeArrowheads="1"/>
          </p:cNvSpPr>
          <p:nvPr/>
        </p:nvSpPr>
        <p:spPr bwMode="auto">
          <a:xfrm>
            <a:off x="130329" y="4366419"/>
            <a:ext cx="3212449" cy="28589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0" fontAlgn="auto" latinLnBrk="0" hangingPunct="0">
              <a:lnSpc>
                <a:spcPct val="90000"/>
              </a:lnSpc>
              <a:spcBef>
                <a:spcPct val="20000"/>
              </a:spcBef>
              <a:spcAft>
                <a:spcPts val="0"/>
              </a:spcAft>
              <a:buClr>
                <a:srgbClr val="800000"/>
              </a:buClr>
              <a:buSzPct val="55000"/>
              <a:buFontTx/>
              <a:buNone/>
              <a:tabLst/>
              <a:defRPr/>
            </a:pPr>
            <a:r>
              <a:rPr kumimoji="0" lang="en-US"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CLOTHING &amp; TEXTILES: CLASS II</a:t>
            </a:r>
          </a:p>
        </p:txBody>
      </p:sp>
      <p:sp>
        <p:nvSpPr>
          <p:cNvPr id="8" name="Text Box 4">
            <a:extLst>
              <a:ext uri="{FF2B5EF4-FFF2-40B4-BE49-F238E27FC236}">
                <a16:creationId xmlns:a16="http://schemas.microsoft.com/office/drawing/2014/main" id="{561C3A71-D91C-4D45-96C9-F56585AEF859}"/>
              </a:ext>
            </a:extLst>
          </p:cNvPr>
          <p:cNvSpPr txBox="1">
            <a:spLocks noChangeArrowheads="1"/>
          </p:cNvSpPr>
          <p:nvPr/>
        </p:nvSpPr>
        <p:spPr bwMode="blackWhite">
          <a:xfrm>
            <a:off x="146504" y="4713368"/>
            <a:ext cx="3040564" cy="1669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90158" tIns="44286" rIns="90158" bIns="44286">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Field and dress clothing</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Recruit clothing</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Body armor</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Organizational clothing and individual equipment</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Equipment and tentage</a:t>
            </a:r>
          </a:p>
        </p:txBody>
      </p:sp>
      <p:pic>
        <p:nvPicPr>
          <p:cNvPr id="19" name="Clothing and Textiles" descr="Air Force personnel in field uniform with special forces security equipment.">
            <a:extLst>
              <a:ext uri="{FF2B5EF4-FFF2-40B4-BE49-F238E27FC236}">
                <a16:creationId xmlns:a16="http://schemas.microsoft.com/office/drawing/2014/main" id="{A0F4270C-CB82-4942-9A40-9F0C52E5F8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65200" y="4934056"/>
            <a:ext cx="1403865" cy="1448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 Box 10">
            <a:extLst>
              <a:ext uri="{FF2B5EF4-FFF2-40B4-BE49-F238E27FC236}">
                <a16:creationId xmlns:a16="http://schemas.microsoft.com/office/drawing/2014/main" id="{C3C8452B-14B5-4305-B265-97E705444328}"/>
              </a:ext>
            </a:extLst>
          </p:cNvPr>
          <p:cNvSpPr txBox="1">
            <a:spLocks noChangeArrowheads="1"/>
          </p:cNvSpPr>
          <p:nvPr/>
        </p:nvSpPr>
        <p:spPr bwMode="auto">
          <a:xfrm>
            <a:off x="4676367" y="2319897"/>
            <a:ext cx="4398264" cy="28589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0" fontAlgn="auto" latinLnBrk="0" hangingPunct="0">
              <a:lnSpc>
                <a:spcPct val="90000"/>
              </a:lnSpc>
              <a:spcBef>
                <a:spcPct val="20000"/>
              </a:spcBef>
              <a:spcAft>
                <a:spcPts val="0"/>
              </a:spcAft>
              <a:buClr>
                <a:srgbClr val="800000"/>
              </a:buClr>
              <a:buSzPct val="55000"/>
              <a:buFontTx/>
              <a:buNone/>
              <a:tabLst/>
              <a:defRPr/>
            </a:pPr>
            <a:r>
              <a:rPr kumimoji="0" lang="en-US"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CONSTRUCTION &amp; EQUIPMENT: CLASS IV &amp; VII</a:t>
            </a:r>
          </a:p>
        </p:txBody>
      </p:sp>
      <p:sp>
        <p:nvSpPr>
          <p:cNvPr id="10" name="Text Box 6">
            <a:extLst>
              <a:ext uri="{FF2B5EF4-FFF2-40B4-BE49-F238E27FC236}">
                <a16:creationId xmlns:a16="http://schemas.microsoft.com/office/drawing/2014/main" id="{5BB31FDC-79A5-4EDA-88D8-36A8799EE68F}"/>
              </a:ext>
            </a:extLst>
          </p:cNvPr>
          <p:cNvSpPr txBox="1">
            <a:spLocks noChangeArrowheads="1"/>
          </p:cNvSpPr>
          <p:nvPr/>
        </p:nvSpPr>
        <p:spPr bwMode="blackWhite">
          <a:xfrm>
            <a:off x="4696687" y="2655644"/>
            <a:ext cx="2618745" cy="139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wrap="square" lIns="90158" tIns="44286" rIns="90158" bIns="44286">
            <a:spAutoFit/>
          </a:bodyPr>
          <a:lstStyle>
            <a:defPPr>
              <a:defRPr lang="en-US"/>
            </a:defPPr>
            <a:lvl1pPr marL="173038" indent="-173038" eaLnBrk="0" hangingPunct="0">
              <a:lnSpc>
                <a:spcPct val="110000"/>
              </a:lnSpc>
              <a:spcBef>
                <a:spcPts val="300"/>
              </a:spcBef>
              <a:spcAft>
                <a:spcPts val="300"/>
              </a:spcAft>
              <a:buClr>
                <a:srgbClr val="000000"/>
              </a:buClr>
              <a:buSzPct val="70000"/>
              <a:buFont typeface="Arial" pitchFamily="34" charset="0"/>
              <a:buChar char="•"/>
              <a:defRPr>
                <a:solidFill>
                  <a:srgbClr val="000000"/>
                </a:solidFill>
                <a:cs typeface="Arial"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Facilities maintenance</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Equipment</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Wood products</a:t>
            </a:r>
          </a:p>
          <a:p>
            <a:pPr marL="173038" marR="0" lvl="0" indent="-173038" algn="l" defTabSz="457200" rtl="0" eaLnBrk="0" fontAlgn="auto" latinLnBrk="0" hangingPunct="0">
              <a:lnSpc>
                <a:spcPct val="100000"/>
              </a:lnSpc>
              <a:spcBef>
                <a:spcPts val="100"/>
              </a:spcBef>
              <a:spcAft>
                <a:spcPts val="100"/>
              </a:spcAft>
              <a:buClr>
                <a:srgbClr val="000000"/>
              </a:buClr>
              <a:buSzPct val="70000"/>
              <a:buFont typeface="Arial"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Safety and rescue </a:t>
            </a:r>
            <a:br>
              <a:rPr kumimoji="0" lang="en-US" alt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br>
            <a:r>
              <a:rPr kumimoji="0" lang="en-US" altLang="en-US" sz="1600" b="0" i="0" u="none" strike="noStrike" kern="1200" cap="none" spc="0" normalizeH="0" baseline="0" noProof="0" dirty="0">
                <a:ln>
                  <a:noFill/>
                </a:ln>
                <a:solidFill>
                  <a:schemeClr val="tx1"/>
                </a:solidFill>
                <a:effectLst/>
                <a:uLnTx/>
                <a:uFillTx/>
                <a:latin typeface="Arial" panose="020B0604020202020204"/>
                <a:ea typeface="+mn-ea"/>
                <a:cs typeface="Times New Roman" panose="02020603050405020304" pitchFamily="18" charset="0"/>
              </a:rPr>
              <a:t>equipment</a:t>
            </a:r>
          </a:p>
        </p:txBody>
      </p:sp>
      <p:pic>
        <p:nvPicPr>
          <p:cNvPr id="12" name="Construction Equipment" descr="Military bucket loader filling containers with sand.">
            <a:extLst>
              <a:ext uri="{FF2B5EF4-FFF2-40B4-BE49-F238E27FC236}">
                <a16:creationId xmlns:a16="http://schemas.microsoft.com/office/drawing/2014/main" id="{0C7A4E38-8B96-4110-A2F8-5496DCB22C6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01614" y="2731736"/>
            <a:ext cx="1270362" cy="12991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 Box 10">
            <a:extLst>
              <a:ext uri="{FF2B5EF4-FFF2-40B4-BE49-F238E27FC236}">
                <a16:creationId xmlns:a16="http://schemas.microsoft.com/office/drawing/2014/main" id="{C83C1E78-410E-4C51-849B-21069E5BDE8E}"/>
              </a:ext>
            </a:extLst>
          </p:cNvPr>
          <p:cNvSpPr txBox="1">
            <a:spLocks noChangeArrowheads="1"/>
          </p:cNvSpPr>
          <p:nvPr/>
        </p:nvSpPr>
        <p:spPr bwMode="auto">
          <a:xfrm>
            <a:off x="4696687" y="4366419"/>
            <a:ext cx="2618745" cy="28589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91102" tIns="45553" rIns="91102" bIns="45553">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457200" rtl="0" eaLnBrk="0" fontAlgn="auto" latinLnBrk="0" hangingPunct="0">
              <a:lnSpc>
                <a:spcPct val="90000"/>
              </a:lnSpc>
              <a:spcBef>
                <a:spcPct val="20000"/>
              </a:spcBef>
              <a:spcAft>
                <a:spcPts val="0"/>
              </a:spcAft>
              <a:buClr>
                <a:srgbClr val="800000"/>
              </a:buClr>
              <a:buSzPct val="55000"/>
              <a:buFontTx/>
              <a:buNone/>
              <a:tabLst/>
              <a:defRPr/>
            </a:pPr>
            <a:r>
              <a:rPr kumimoji="0" lang="en-US"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Times New Roman" panose="02020603050405020304" pitchFamily="18" charset="0"/>
              </a:rPr>
              <a:t>MEDICAL: CLASS VIII</a:t>
            </a:r>
          </a:p>
        </p:txBody>
      </p:sp>
      <p:sp>
        <p:nvSpPr>
          <p:cNvPr id="20" name="TextBox 19">
            <a:extLst>
              <a:ext uri="{FF2B5EF4-FFF2-40B4-BE49-F238E27FC236}">
                <a16:creationId xmlns:a16="http://schemas.microsoft.com/office/drawing/2014/main" id="{F2907F65-470F-E43F-4BF8-127EED997BB6}"/>
              </a:ext>
            </a:extLst>
          </p:cNvPr>
          <p:cNvSpPr txBox="1"/>
          <p:nvPr/>
        </p:nvSpPr>
        <p:spPr>
          <a:xfrm>
            <a:off x="4726888" y="4664517"/>
            <a:ext cx="2830908" cy="1672253"/>
          </a:xfrm>
          <a:prstGeom prst="rect">
            <a:avLst/>
          </a:prstGeom>
          <a:noFill/>
        </p:spPr>
        <p:txBody>
          <a:bodyPr wrap="square">
            <a:spAutoFit/>
          </a:bodyPr>
          <a:lstStyle/>
          <a:p>
            <a:pPr marL="173038" indent="-173038" defTabSz="457200" eaLnBrk="0" hangingPunct="0">
              <a:spcBef>
                <a:spcPts val="100"/>
              </a:spcBef>
              <a:spcAft>
                <a:spcPts val="100"/>
              </a:spcAft>
              <a:buClr>
                <a:srgbClr val="000000"/>
              </a:buClr>
              <a:buSzPct val="70000"/>
              <a:buFont typeface="Arial" pitchFamily="34" charset="0"/>
              <a:buChar char="•"/>
              <a:defRPr/>
            </a:pPr>
            <a:r>
              <a:rPr lang="en-US" sz="1600" dirty="0">
                <a:latin typeface="Arial" panose="020B0604020202020204"/>
                <a:cs typeface="Times New Roman" panose="02020603050405020304" pitchFamily="18" charset="0"/>
              </a:rPr>
              <a:t>Pharmaceuticals</a:t>
            </a:r>
          </a:p>
          <a:p>
            <a:pPr marL="173038" indent="-173038" defTabSz="457200" eaLnBrk="0" hangingPunct="0">
              <a:spcBef>
                <a:spcPts val="100"/>
              </a:spcBef>
              <a:spcAft>
                <a:spcPts val="100"/>
              </a:spcAft>
              <a:buClr>
                <a:srgbClr val="000000"/>
              </a:buClr>
              <a:buSzPct val="70000"/>
              <a:buFont typeface="Arial" pitchFamily="34" charset="0"/>
              <a:buChar char="•"/>
              <a:defRPr/>
            </a:pPr>
            <a:r>
              <a:rPr lang="en-US" sz="1600" dirty="0">
                <a:latin typeface="Arial" panose="020B0604020202020204"/>
                <a:cs typeface="Times New Roman" panose="02020603050405020304" pitchFamily="18" charset="0"/>
              </a:rPr>
              <a:t>Medical surgical supplies</a:t>
            </a:r>
          </a:p>
          <a:p>
            <a:pPr marL="173038" indent="-173038" defTabSz="457200" eaLnBrk="0" hangingPunct="0">
              <a:spcBef>
                <a:spcPts val="100"/>
              </a:spcBef>
              <a:spcAft>
                <a:spcPts val="100"/>
              </a:spcAft>
              <a:buClr>
                <a:srgbClr val="000000"/>
              </a:buClr>
              <a:buSzPct val="70000"/>
              <a:buFont typeface="Arial" pitchFamily="34" charset="0"/>
              <a:buChar char="•"/>
              <a:defRPr/>
            </a:pPr>
            <a:r>
              <a:rPr lang="en-US" sz="1600" dirty="0">
                <a:latin typeface="Arial" panose="020B0604020202020204"/>
                <a:cs typeface="Times New Roman" panose="02020603050405020304" pitchFamily="18" charset="0"/>
              </a:rPr>
              <a:t>Hospital equipment/</a:t>
            </a:r>
            <a:br>
              <a:rPr lang="en-US" sz="1600" dirty="0">
                <a:latin typeface="Arial" panose="020B0604020202020204"/>
                <a:cs typeface="Times New Roman" panose="02020603050405020304" pitchFamily="18" charset="0"/>
              </a:rPr>
            </a:br>
            <a:r>
              <a:rPr lang="en-US" sz="1600" dirty="0">
                <a:latin typeface="Arial" panose="020B0604020202020204"/>
                <a:cs typeface="Times New Roman" panose="02020603050405020304" pitchFamily="18" charset="0"/>
              </a:rPr>
              <a:t>supplies</a:t>
            </a:r>
          </a:p>
          <a:p>
            <a:pPr marL="173038" indent="-173038" defTabSz="457200" eaLnBrk="0" hangingPunct="0">
              <a:spcBef>
                <a:spcPts val="100"/>
              </a:spcBef>
              <a:spcAft>
                <a:spcPts val="100"/>
              </a:spcAft>
              <a:buClr>
                <a:srgbClr val="000000"/>
              </a:buClr>
              <a:buSzPct val="70000"/>
              <a:buFont typeface="Arial" pitchFamily="34" charset="0"/>
              <a:buChar char="•"/>
              <a:defRPr/>
            </a:pPr>
            <a:r>
              <a:rPr lang="en-US" sz="1600" dirty="0">
                <a:latin typeface="Arial" panose="020B0604020202020204"/>
                <a:cs typeface="Times New Roman" panose="02020603050405020304" pitchFamily="18" charset="0"/>
              </a:rPr>
              <a:t>Capital equipment</a:t>
            </a:r>
          </a:p>
          <a:p>
            <a:pPr marL="173038" indent="-173038" defTabSz="457200" eaLnBrk="0" hangingPunct="0">
              <a:spcBef>
                <a:spcPts val="100"/>
              </a:spcBef>
              <a:spcAft>
                <a:spcPts val="100"/>
              </a:spcAft>
              <a:buClr>
                <a:srgbClr val="000000"/>
              </a:buClr>
              <a:buSzPct val="70000"/>
              <a:buFont typeface="Arial" pitchFamily="34" charset="0"/>
              <a:buChar char="•"/>
              <a:defRPr/>
            </a:pPr>
            <a:r>
              <a:rPr lang="en-US" sz="1600" dirty="0">
                <a:latin typeface="Arial" panose="020B0604020202020204"/>
                <a:cs typeface="Times New Roman" panose="02020603050405020304" pitchFamily="18" charset="0"/>
              </a:rPr>
              <a:t>Assemblies/kits</a:t>
            </a:r>
          </a:p>
        </p:txBody>
      </p:sp>
      <p:pic>
        <p:nvPicPr>
          <p:cNvPr id="13" name="Medical personnel" descr="Navy personnel providing vaccinations.">
            <a:extLst>
              <a:ext uri="{FF2B5EF4-FFF2-40B4-BE49-F238E27FC236}">
                <a16:creationId xmlns:a16="http://schemas.microsoft.com/office/drawing/2014/main" id="{5AE4F0C9-49EA-4CED-AD86-8AB75F3A09B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482901" y="5136085"/>
            <a:ext cx="1489075" cy="107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CE85648C-8ABD-4ACD-BD71-58DB0A772788}"/>
              </a:ext>
              <a:ext uri="{C183D7F6-B498-43B3-948B-1728B52AA6E4}">
                <adec:decorative xmlns:adec="http://schemas.microsoft.com/office/drawing/2017/decorative" val="1"/>
              </a:ext>
            </a:extLst>
          </p:cNvPr>
          <p:cNvSpPr>
            <a:spLocks noGrp="1"/>
          </p:cNvSpPr>
          <p:nvPr>
            <p:ph type="sldNum" sz="quarter" idx="12"/>
          </p:nvPr>
        </p:nvSpPr>
        <p:spPr/>
        <p:txBody>
          <a:bodyPr/>
          <a:lstStyle/>
          <a:p>
            <a:fld id="{0F70353F-5ECB-4B50-B3EA-C871EA4E3F32}" type="slidenum">
              <a:rPr lang="en-US" smtClean="0"/>
              <a:t>9</a:t>
            </a:fld>
            <a:endParaRPr lang="en-US" dirty="0"/>
          </a:p>
        </p:txBody>
      </p:sp>
    </p:spTree>
    <p:extLst>
      <p:ext uri="{BB962C8B-B14F-4D97-AF65-F5344CB8AC3E}">
        <p14:creationId xmlns:p14="http://schemas.microsoft.com/office/powerpoint/2010/main" val="13437797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BitjyhWUk.zFpD1cXs0t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LXqyFj76EWpYbg5FDS_i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15TAJ_Ni_ECuKkFe9QCJH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1EhyI852UydD4bYLg3nS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15TAJ_Ni_ECuKkFe9QCJHg"/>
</p:tagLst>
</file>

<file path=ppt/theme/theme1.xml><?xml version="1.0" encoding="utf-8"?>
<a:theme xmlns:a="http://schemas.openxmlformats.org/drawingml/2006/main" name="Title Slid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LA Template 2020">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DLA 2020 Template">
      <a:dk1>
        <a:sysClr val="windowText" lastClr="000000"/>
      </a:dk1>
      <a:lt1>
        <a:sysClr val="window" lastClr="FFFFFF"/>
      </a:lt1>
      <a:dk2>
        <a:srgbClr val="0076A3"/>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3BD971610AE74B95D2FEEF6136A33B" ma:contentTypeVersion="" ma:contentTypeDescription="Create a new document." ma:contentTypeScope="" ma:versionID="4cde4b408e646bc199f1403cc53613a6">
  <xsd:schema xmlns:xsd="http://www.w3.org/2001/XMLSchema" xmlns:xs="http://www.w3.org/2001/XMLSchema" xmlns:p="http://schemas.microsoft.com/office/2006/metadata/properties" xmlns:ns2="b807e80c-2434-4e85-8d4e-1ebd5faf75b1" targetNamespace="http://schemas.microsoft.com/office/2006/metadata/properties" ma:root="true" ma:fieldsID="7d1e6332f0b2019f4b5c8715a1fbee7b" ns2:_="">
    <xsd:import namespace="b807e80c-2434-4e85-8d4e-1ebd5faf75b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07e80c-2434-4e85-8d4e-1ebd5faf75b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806ADB-6F6F-4366-9784-5E55E02244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07e80c-2434-4e85-8d4e-1ebd5faf75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1611CA-949D-4ED8-9CF7-6A1622CB0DDD}">
  <ds:schemaRefs>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elements/1.1/"/>
    <ds:schemaRef ds:uri="http://purl.org/dc/dcmitype/"/>
    <ds:schemaRef ds:uri="http://schemas.openxmlformats.org/package/2006/metadata/core-properties"/>
    <ds:schemaRef ds:uri="b807e80c-2434-4e85-8d4e-1ebd5faf75b1"/>
    <ds:schemaRef ds:uri="http://purl.org/dc/terms/"/>
  </ds:schemaRefs>
</ds:datastoreItem>
</file>

<file path=customXml/itemProps3.xml><?xml version="1.0" encoding="utf-8"?>
<ds:datastoreItem xmlns:ds="http://schemas.openxmlformats.org/officeDocument/2006/customXml" ds:itemID="{B8901619-C8F2-4BFE-B838-130663EF14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11401</TotalTime>
  <Words>8623</Words>
  <Application>Microsoft Office PowerPoint</Application>
  <PresentationFormat>On-screen Show (4:3)</PresentationFormat>
  <Paragraphs>960</Paragraphs>
  <Slides>27</Slides>
  <Notes>27</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27</vt:i4>
      </vt:variant>
    </vt:vector>
  </HeadingPairs>
  <TitlesOfParts>
    <vt:vector size="44" baseType="lpstr">
      <vt:lpstr>Arial</vt:lpstr>
      <vt:lpstr>Arial Black</vt:lpstr>
      <vt:lpstr>Arial Narrow</vt:lpstr>
      <vt:lpstr>Bahnschrift Light</vt:lpstr>
      <vt:lpstr>Bahnschrift SemiBold</vt:lpstr>
      <vt:lpstr>Bodoni MT</vt:lpstr>
      <vt:lpstr>Calibri</vt:lpstr>
      <vt:lpstr>Calibri Light</vt:lpstr>
      <vt:lpstr>Courier New</vt:lpstr>
      <vt:lpstr>Helvetica Neue</vt:lpstr>
      <vt:lpstr>Henderson BCG Serif</vt:lpstr>
      <vt:lpstr>Symbol</vt:lpstr>
      <vt:lpstr>Times New Roman</vt:lpstr>
      <vt:lpstr>Trebuchet MS</vt:lpstr>
      <vt:lpstr>Title Slide</vt:lpstr>
      <vt:lpstr>DLA Template 2020</vt:lpstr>
      <vt:lpstr>Custom Design</vt:lpstr>
      <vt:lpstr>DLA Overview</vt:lpstr>
      <vt:lpstr>Agenda</vt:lpstr>
      <vt:lpstr>DLA is … the Nation’s Combat  Logistics Support Agency </vt:lpstr>
      <vt:lpstr>TRANSFORMING GLOBAL LOGISTICS</vt:lpstr>
      <vt:lpstr>DLA:  Warfighter Always – Global Support</vt:lpstr>
      <vt:lpstr>Defense logistics agency quick facts</vt:lpstr>
      <vt:lpstr>DLA Relationships</vt:lpstr>
      <vt:lpstr>PowerPoint Presentation</vt:lpstr>
      <vt:lpstr>DLA Troop Support  Philadelphia, PA</vt:lpstr>
      <vt:lpstr>DLA Aviation  Richmond, VA</vt:lpstr>
      <vt:lpstr>DLA Land and Maritime  Columbus, OH</vt:lpstr>
      <vt:lpstr>DLA Energy  Fort Belvoir, VA </vt:lpstr>
      <vt:lpstr>DLA Distribution  New Cumberland, PA</vt:lpstr>
      <vt:lpstr>DLA Disposition Services  Battle Creek, MI</vt:lpstr>
      <vt:lpstr>DLA Regional Commands</vt:lpstr>
      <vt:lpstr>DLA Support Organizations</vt:lpstr>
      <vt:lpstr>DLA Document Services</vt:lpstr>
      <vt:lpstr>DLA Installation Management</vt:lpstr>
      <vt:lpstr>DLA Human Resources (J1)</vt:lpstr>
      <vt:lpstr>DLA Logistics Operations (J3)</vt:lpstr>
      <vt:lpstr>DLA Information Operations (J6)</vt:lpstr>
      <vt:lpstr>DLA Acquisition (J7)</vt:lpstr>
      <vt:lpstr>DLA Finance (J8)</vt:lpstr>
      <vt:lpstr>DLA Joint Reserve Force (J9)</vt:lpstr>
      <vt:lpstr>PowerPoint Presentation</vt:lpstr>
      <vt:lpstr>PowerPoint Presentation</vt:lpstr>
      <vt:lpstr>End of Slide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DLA Template August 2020 - J8 Variant</dc:title>
  <dc:creator>Edmiston, Emma J CIV DLA FINANCE (USA)</dc:creator>
  <cp:lastModifiedBy>Crank, Paul H CIV DLA PUBLIC AFFAIRS (USA)</cp:lastModifiedBy>
  <cp:revision>286</cp:revision>
  <cp:lastPrinted>2023-02-21T16:51:00Z</cp:lastPrinted>
  <dcterms:created xsi:type="dcterms:W3CDTF">2020-08-25T20:47:09Z</dcterms:created>
  <dcterms:modified xsi:type="dcterms:W3CDTF">2024-04-03T11:27:49Z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0x010100E83BD971610AE74B95D2FEEF6136A33B</vt:lpwstr>
  </property>
</Properties>
</file>